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7" r:id="rId5"/>
    <p:sldId id="268" r:id="rId6"/>
    <p:sldId id="272" r:id="rId7"/>
    <p:sldId id="273" r:id="rId8"/>
    <p:sldId id="275" r:id="rId9"/>
    <p:sldId id="274" r:id="rId10"/>
    <p:sldId id="263" r:id="rId11"/>
    <p:sldId id="278" r:id="rId12"/>
    <p:sldId id="277" r:id="rId13"/>
    <p:sldId id="279" r:id="rId14"/>
    <p:sldId id="280" r:id="rId15"/>
    <p:sldId id="281" r:id="rId16"/>
    <p:sldId id="282" r:id="rId17"/>
    <p:sldId id="283" r:id="rId18"/>
    <p:sldId id="284" r:id="rId19"/>
    <p:sldId id="276" r:id="rId20"/>
    <p:sldId id="285" r:id="rId21"/>
    <p:sldId id="286" r:id="rId22"/>
    <p:sldId id="287" r:id="rId23"/>
    <p:sldId id="288" r:id="rId24"/>
    <p:sldId id="269" r:id="rId25"/>
    <p:sldId id="259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6" d="100"/>
          <a:sy n="66" d="100"/>
        </p:scale>
        <p:origin x="672" y="4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FEE598-EEF1-45F7-B4AE-8D61818DA396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9FA86AB-30D7-4957-B807-B5868E4F1D12}">
      <dgm:prSet phldrT="[Text]"/>
      <dgm:spPr/>
      <dgm:t>
        <a:bodyPr/>
        <a:lstStyle/>
        <a:p>
          <a:r>
            <a:rPr lang="en-IN" dirty="0"/>
            <a:t>users</a:t>
          </a:r>
        </a:p>
      </dgm:t>
    </dgm:pt>
    <dgm:pt modelId="{DFE453A9-4247-4E4B-A8E1-DBE6DB89887C}" type="parTrans" cxnId="{487C02D4-C06A-4F79-8213-426511DE7396}">
      <dgm:prSet/>
      <dgm:spPr/>
      <dgm:t>
        <a:bodyPr/>
        <a:lstStyle/>
        <a:p>
          <a:endParaRPr lang="en-IN"/>
        </a:p>
      </dgm:t>
    </dgm:pt>
    <dgm:pt modelId="{964D051E-FD9E-47BC-88C2-E156BC89ECA0}" type="sibTrans" cxnId="{487C02D4-C06A-4F79-8213-426511DE7396}">
      <dgm:prSet/>
      <dgm:spPr/>
      <dgm:t>
        <a:bodyPr/>
        <a:lstStyle/>
        <a:p>
          <a:endParaRPr lang="en-IN"/>
        </a:p>
      </dgm:t>
    </dgm:pt>
    <dgm:pt modelId="{1DD44AF7-2B7C-4C4A-A08F-DC7ED6E4BC71}">
      <dgm:prSet phldrT="[Text]"/>
      <dgm:spPr/>
      <dgm:t>
        <a:bodyPr/>
        <a:lstStyle/>
        <a:p>
          <a:r>
            <a:rPr lang="en-IN" dirty="0"/>
            <a:t>photos</a:t>
          </a:r>
        </a:p>
      </dgm:t>
    </dgm:pt>
    <dgm:pt modelId="{E730C3DE-0EF6-410A-8A91-C68FA9EF07C0}" type="parTrans" cxnId="{5BC91194-377B-4A47-A43A-EB874BB00B4B}">
      <dgm:prSet/>
      <dgm:spPr/>
      <dgm:t>
        <a:bodyPr/>
        <a:lstStyle/>
        <a:p>
          <a:endParaRPr lang="en-IN"/>
        </a:p>
      </dgm:t>
    </dgm:pt>
    <dgm:pt modelId="{913C18DD-DC6B-43C9-8CEA-9EEA2A6DD114}" type="sibTrans" cxnId="{5BC91194-377B-4A47-A43A-EB874BB00B4B}">
      <dgm:prSet/>
      <dgm:spPr/>
      <dgm:t>
        <a:bodyPr/>
        <a:lstStyle/>
        <a:p>
          <a:endParaRPr lang="en-IN"/>
        </a:p>
      </dgm:t>
    </dgm:pt>
    <dgm:pt modelId="{A4068862-BA1B-4671-BCD7-1E10845EFEA9}">
      <dgm:prSet phldrT="[Text]"/>
      <dgm:spPr/>
      <dgm:t>
        <a:bodyPr/>
        <a:lstStyle/>
        <a:p>
          <a:r>
            <a:rPr lang="en-IN" dirty="0"/>
            <a:t>comments</a:t>
          </a:r>
        </a:p>
      </dgm:t>
    </dgm:pt>
    <dgm:pt modelId="{AF247CC8-1539-4A9E-B1D3-E4AF600EB93E}" type="parTrans" cxnId="{082245FA-6A0B-4ED8-8B8B-8A5C0174D3EB}">
      <dgm:prSet/>
      <dgm:spPr/>
      <dgm:t>
        <a:bodyPr/>
        <a:lstStyle/>
        <a:p>
          <a:endParaRPr lang="en-IN"/>
        </a:p>
      </dgm:t>
    </dgm:pt>
    <dgm:pt modelId="{C4EF83FC-B6C3-4E64-A0F9-AFF4E80DDD47}" type="sibTrans" cxnId="{082245FA-6A0B-4ED8-8B8B-8A5C0174D3EB}">
      <dgm:prSet/>
      <dgm:spPr/>
      <dgm:t>
        <a:bodyPr/>
        <a:lstStyle/>
        <a:p>
          <a:endParaRPr lang="en-IN"/>
        </a:p>
      </dgm:t>
    </dgm:pt>
    <dgm:pt modelId="{BEF52C03-6C94-4792-A742-CA9746AF29D7}">
      <dgm:prSet phldrT="[Text]"/>
      <dgm:spPr/>
      <dgm:t>
        <a:bodyPr/>
        <a:lstStyle/>
        <a:p>
          <a:r>
            <a:rPr lang="en-IN" dirty="0"/>
            <a:t>follows</a:t>
          </a:r>
        </a:p>
      </dgm:t>
    </dgm:pt>
    <dgm:pt modelId="{19385E6D-B182-45FB-BD48-59147E578EC1}" type="parTrans" cxnId="{7AD0F5E1-B6FC-4BC1-945F-8C38FF58E8BB}">
      <dgm:prSet/>
      <dgm:spPr/>
      <dgm:t>
        <a:bodyPr/>
        <a:lstStyle/>
        <a:p>
          <a:endParaRPr lang="en-IN"/>
        </a:p>
      </dgm:t>
    </dgm:pt>
    <dgm:pt modelId="{9F101337-223E-4298-B664-874E0E603AB6}" type="sibTrans" cxnId="{7AD0F5E1-B6FC-4BC1-945F-8C38FF58E8BB}">
      <dgm:prSet/>
      <dgm:spPr/>
      <dgm:t>
        <a:bodyPr/>
        <a:lstStyle/>
        <a:p>
          <a:endParaRPr lang="en-IN"/>
        </a:p>
      </dgm:t>
    </dgm:pt>
    <dgm:pt modelId="{01A38619-1424-444A-BA26-4EC83CA03AF4}">
      <dgm:prSet phldrT="[Text]"/>
      <dgm:spPr/>
      <dgm:t>
        <a:bodyPr/>
        <a:lstStyle/>
        <a:p>
          <a:r>
            <a:rPr lang="en-IN" dirty="0"/>
            <a:t>tags</a:t>
          </a:r>
        </a:p>
      </dgm:t>
    </dgm:pt>
    <dgm:pt modelId="{854A6B73-FCA5-4AA9-854F-BB81CCDD0E6B}" type="parTrans" cxnId="{976602EB-7B98-49BD-90FB-5172986B36E3}">
      <dgm:prSet/>
      <dgm:spPr/>
      <dgm:t>
        <a:bodyPr/>
        <a:lstStyle/>
        <a:p>
          <a:endParaRPr lang="en-IN"/>
        </a:p>
      </dgm:t>
    </dgm:pt>
    <dgm:pt modelId="{09CE6A58-7963-4607-9281-B8135FCDA89F}" type="sibTrans" cxnId="{976602EB-7B98-49BD-90FB-5172986B36E3}">
      <dgm:prSet/>
      <dgm:spPr/>
      <dgm:t>
        <a:bodyPr/>
        <a:lstStyle/>
        <a:p>
          <a:endParaRPr lang="en-IN"/>
        </a:p>
      </dgm:t>
    </dgm:pt>
    <dgm:pt modelId="{8AB8C087-0EB0-4D9C-93B9-5715D6B0EE1D}">
      <dgm:prSet phldrT="[Text]"/>
      <dgm:spPr/>
      <dgm:t>
        <a:bodyPr/>
        <a:lstStyle/>
        <a:p>
          <a:r>
            <a:rPr lang="en-IN" dirty="0" err="1"/>
            <a:t>photo_tags</a:t>
          </a:r>
          <a:endParaRPr lang="en-IN" dirty="0"/>
        </a:p>
      </dgm:t>
    </dgm:pt>
    <dgm:pt modelId="{42F8595F-6079-4A36-BF22-9B4B49E1B617}" type="parTrans" cxnId="{19F5E872-5D25-49CA-815F-C0374CBFBEAE}">
      <dgm:prSet/>
      <dgm:spPr/>
      <dgm:t>
        <a:bodyPr/>
        <a:lstStyle/>
        <a:p>
          <a:endParaRPr lang="en-IN"/>
        </a:p>
      </dgm:t>
    </dgm:pt>
    <dgm:pt modelId="{4B47C1C4-7E42-40D1-90E1-1992984B4C7D}" type="sibTrans" cxnId="{19F5E872-5D25-49CA-815F-C0374CBFBEAE}">
      <dgm:prSet/>
      <dgm:spPr/>
      <dgm:t>
        <a:bodyPr/>
        <a:lstStyle/>
        <a:p>
          <a:endParaRPr lang="en-IN"/>
        </a:p>
      </dgm:t>
    </dgm:pt>
    <dgm:pt modelId="{BA5C7424-515E-4369-9217-41D4934AF132}">
      <dgm:prSet phldrT="[Text]" phldr="1"/>
      <dgm:spPr/>
      <dgm:t>
        <a:bodyPr/>
        <a:lstStyle/>
        <a:p>
          <a:endParaRPr lang="en-IN"/>
        </a:p>
      </dgm:t>
    </dgm:pt>
    <dgm:pt modelId="{2727695B-4A20-4299-A1FB-58C51EB93DD5}" type="parTrans" cxnId="{D059F577-10A4-42B0-8380-77CB9338F340}">
      <dgm:prSet/>
      <dgm:spPr/>
      <dgm:t>
        <a:bodyPr/>
        <a:lstStyle/>
        <a:p>
          <a:endParaRPr lang="en-IN"/>
        </a:p>
      </dgm:t>
    </dgm:pt>
    <dgm:pt modelId="{A9596C71-58CB-4557-A05C-C899735F8B87}" type="sibTrans" cxnId="{D059F577-10A4-42B0-8380-77CB9338F340}">
      <dgm:prSet/>
      <dgm:spPr/>
      <dgm:t>
        <a:bodyPr/>
        <a:lstStyle/>
        <a:p>
          <a:endParaRPr lang="en-IN"/>
        </a:p>
      </dgm:t>
    </dgm:pt>
    <dgm:pt modelId="{4FE97EE1-F0BA-4D95-B3F4-37A3ACEBE022}">
      <dgm:prSet phldrT="[Text]"/>
      <dgm:spPr/>
      <dgm:t>
        <a:bodyPr/>
        <a:lstStyle/>
        <a:p>
          <a:r>
            <a:rPr lang="en-IN" dirty="0"/>
            <a:t>likes</a:t>
          </a:r>
        </a:p>
      </dgm:t>
    </dgm:pt>
    <dgm:pt modelId="{63E5AC07-EF59-438E-8400-7768B7F21A71}" type="parTrans" cxnId="{5C592D5D-29F8-4559-AABB-E059C680396F}">
      <dgm:prSet/>
      <dgm:spPr/>
      <dgm:t>
        <a:bodyPr/>
        <a:lstStyle/>
        <a:p>
          <a:endParaRPr lang="en-IN"/>
        </a:p>
      </dgm:t>
    </dgm:pt>
    <dgm:pt modelId="{C075581A-9B14-4097-9723-9990398518A2}" type="sibTrans" cxnId="{5C592D5D-29F8-4559-AABB-E059C680396F}">
      <dgm:prSet/>
      <dgm:spPr/>
      <dgm:t>
        <a:bodyPr/>
        <a:lstStyle/>
        <a:p>
          <a:endParaRPr lang="en-IN"/>
        </a:p>
      </dgm:t>
    </dgm:pt>
    <dgm:pt modelId="{39330AD5-8533-4FEC-A9BE-72ED319D5AF8}" type="pres">
      <dgm:prSet presAssocID="{85FEE598-EEF1-45F7-B4AE-8D61818DA3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4B97C6D-841F-46EF-AACD-E3BFE2842AAB}" type="pres">
      <dgm:prSet presAssocID="{59FA86AB-30D7-4957-B807-B5868E4F1D12}" presName="Parent" presStyleLbl="node0" presStyleIdx="0" presStyleCnt="1">
        <dgm:presLayoutVars>
          <dgm:chMax val="6"/>
          <dgm:chPref val="6"/>
        </dgm:presLayoutVars>
      </dgm:prSet>
      <dgm:spPr/>
    </dgm:pt>
    <dgm:pt modelId="{940393FA-9E22-431F-ADD6-8D6E0615614E}" type="pres">
      <dgm:prSet presAssocID="{1DD44AF7-2B7C-4C4A-A08F-DC7ED6E4BC71}" presName="Accent1" presStyleCnt="0"/>
      <dgm:spPr/>
    </dgm:pt>
    <dgm:pt modelId="{F94ED98F-1A5B-4010-A039-57C5C1CDD6C3}" type="pres">
      <dgm:prSet presAssocID="{1DD44AF7-2B7C-4C4A-A08F-DC7ED6E4BC71}" presName="Accent" presStyleLbl="bgShp" presStyleIdx="0" presStyleCnt="6"/>
      <dgm:spPr/>
    </dgm:pt>
    <dgm:pt modelId="{45C935C2-E36B-4542-B792-80480E5F78BD}" type="pres">
      <dgm:prSet presAssocID="{1DD44AF7-2B7C-4C4A-A08F-DC7ED6E4BC71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2CFD911-FF1B-4DDD-974E-22D8781088C0}" type="pres">
      <dgm:prSet presAssocID="{4FE97EE1-F0BA-4D95-B3F4-37A3ACEBE022}" presName="Accent2" presStyleCnt="0"/>
      <dgm:spPr/>
    </dgm:pt>
    <dgm:pt modelId="{456EEE55-8CF5-4FF7-AA5C-28E523CE9B6A}" type="pres">
      <dgm:prSet presAssocID="{4FE97EE1-F0BA-4D95-B3F4-37A3ACEBE022}" presName="Accent" presStyleLbl="bgShp" presStyleIdx="1" presStyleCnt="6"/>
      <dgm:spPr/>
    </dgm:pt>
    <dgm:pt modelId="{1885FD1A-DB5B-4B6E-B02E-834E6A9E0E59}" type="pres">
      <dgm:prSet presAssocID="{4FE97EE1-F0BA-4D95-B3F4-37A3ACEBE02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636A2F6-159B-4614-BF47-92A022177AA7}" type="pres">
      <dgm:prSet presAssocID="{A4068862-BA1B-4671-BCD7-1E10845EFEA9}" presName="Accent3" presStyleCnt="0"/>
      <dgm:spPr/>
    </dgm:pt>
    <dgm:pt modelId="{9A66FD86-D7FE-4552-BFB1-C47369B40CF6}" type="pres">
      <dgm:prSet presAssocID="{A4068862-BA1B-4671-BCD7-1E10845EFEA9}" presName="Accent" presStyleLbl="bgShp" presStyleIdx="2" presStyleCnt="6"/>
      <dgm:spPr/>
    </dgm:pt>
    <dgm:pt modelId="{54689D2F-A76A-4062-88B3-E974E226A681}" type="pres">
      <dgm:prSet presAssocID="{A4068862-BA1B-4671-BCD7-1E10845EFEA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A2F4378-E3B3-4CC9-AAC6-DEAA8E8D28BA}" type="pres">
      <dgm:prSet presAssocID="{BEF52C03-6C94-4792-A742-CA9746AF29D7}" presName="Accent4" presStyleCnt="0"/>
      <dgm:spPr/>
    </dgm:pt>
    <dgm:pt modelId="{13B31173-E125-4932-A2A9-421F7684EFF0}" type="pres">
      <dgm:prSet presAssocID="{BEF52C03-6C94-4792-A742-CA9746AF29D7}" presName="Accent" presStyleLbl="bgShp" presStyleIdx="3" presStyleCnt="6"/>
      <dgm:spPr/>
    </dgm:pt>
    <dgm:pt modelId="{3EF73BA6-0819-4BDD-98F8-CD14FB4E90CC}" type="pres">
      <dgm:prSet presAssocID="{BEF52C03-6C94-4792-A742-CA9746AF29D7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91E3455-CAA6-4B70-9D84-818735F14BDD}" type="pres">
      <dgm:prSet presAssocID="{01A38619-1424-444A-BA26-4EC83CA03AF4}" presName="Accent5" presStyleCnt="0"/>
      <dgm:spPr/>
    </dgm:pt>
    <dgm:pt modelId="{24400B3F-ADCC-4243-9C99-78E09B60C939}" type="pres">
      <dgm:prSet presAssocID="{01A38619-1424-444A-BA26-4EC83CA03AF4}" presName="Accent" presStyleLbl="bgShp" presStyleIdx="4" presStyleCnt="6"/>
      <dgm:spPr/>
    </dgm:pt>
    <dgm:pt modelId="{D6B59E2D-79BC-44CE-8130-2D9AC0D8807D}" type="pres">
      <dgm:prSet presAssocID="{01A38619-1424-444A-BA26-4EC83CA03AF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0B9F687-0F3B-456D-AE20-7D34AFF26BB4}" type="pres">
      <dgm:prSet presAssocID="{8AB8C087-0EB0-4D9C-93B9-5715D6B0EE1D}" presName="Accent6" presStyleCnt="0"/>
      <dgm:spPr/>
    </dgm:pt>
    <dgm:pt modelId="{DC7C369A-FF99-4CA0-8D15-3D5AA810EA48}" type="pres">
      <dgm:prSet presAssocID="{8AB8C087-0EB0-4D9C-93B9-5715D6B0EE1D}" presName="Accent" presStyleLbl="bgShp" presStyleIdx="5" presStyleCnt="6"/>
      <dgm:spPr/>
    </dgm:pt>
    <dgm:pt modelId="{0A978D47-7538-469D-8F50-0D56A0A2FCA7}" type="pres">
      <dgm:prSet presAssocID="{8AB8C087-0EB0-4D9C-93B9-5715D6B0EE1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1442E01-8E37-48E9-856A-0224934FA27A}" type="presOf" srcId="{1DD44AF7-2B7C-4C4A-A08F-DC7ED6E4BC71}" destId="{45C935C2-E36B-4542-B792-80480E5F78BD}" srcOrd="0" destOrd="0" presId="urn:microsoft.com/office/officeart/2011/layout/HexagonRadial"/>
    <dgm:cxn modelId="{DB7C1C08-044B-4E8A-B41B-24455FE3F052}" type="presOf" srcId="{85FEE598-EEF1-45F7-B4AE-8D61818DA396}" destId="{39330AD5-8533-4FEC-A9BE-72ED319D5AF8}" srcOrd="0" destOrd="0" presId="urn:microsoft.com/office/officeart/2011/layout/HexagonRadial"/>
    <dgm:cxn modelId="{E4CE9F15-5E20-4510-9597-8E1704F1009F}" type="presOf" srcId="{59FA86AB-30D7-4957-B807-B5868E4F1D12}" destId="{64B97C6D-841F-46EF-AACD-E3BFE2842AAB}" srcOrd="0" destOrd="0" presId="urn:microsoft.com/office/officeart/2011/layout/HexagonRadial"/>
    <dgm:cxn modelId="{E06C0631-EBD7-42BC-905C-88F439835A42}" type="presOf" srcId="{BEF52C03-6C94-4792-A742-CA9746AF29D7}" destId="{3EF73BA6-0819-4BDD-98F8-CD14FB4E90CC}" srcOrd="0" destOrd="0" presId="urn:microsoft.com/office/officeart/2011/layout/HexagonRadial"/>
    <dgm:cxn modelId="{5C592D5D-29F8-4559-AABB-E059C680396F}" srcId="{59FA86AB-30D7-4957-B807-B5868E4F1D12}" destId="{4FE97EE1-F0BA-4D95-B3F4-37A3ACEBE022}" srcOrd="1" destOrd="0" parTransId="{63E5AC07-EF59-438E-8400-7768B7F21A71}" sibTransId="{C075581A-9B14-4097-9723-9990398518A2}"/>
    <dgm:cxn modelId="{19F5E872-5D25-49CA-815F-C0374CBFBEAE}" srcId="{59FA86AB-30D7-4957-B807-B5868E4F1D12}" destId="{8AB8C087-0EB0-4D9C-93B9-5715D6B0EE1D}" srcOrd="5" destOrd="0" parTransId="{42F8595F-6079-4A36-BF22-9B4B49E1B617}" sibTransId="{4B47C1C4-7E42-40D1-90E1-1992984B4C7D}"/>
    <dgm:cxn modelId="{D059F577-10A4-42B0-8380-77CB9338F340}" srcId="{59FA86AB-30D7-4957-B807-B5868E4F1D12}" destId="{BA5C7424-515E-4369-9217-41D4934AF132}" srcOrd="6" destOrd="0" parTransId="{2727695B-4A20-4299-A1FB-58C51EB93DD5}" sibTransId="{A9596C71-58CB-4557-A05C-C899735F8B87}"/>
    <dgm:cxn modelId="{5BC91194-377B-4A47-A43A-EB874BB00B4B}" srcId="{59FA86AB-30D7-4957-B807-B5868E4F1D12}" destId="{1DD44AF7-2B7C-4C4A-A08F-DC7ED6E4BC71}" srcOrd="0" destOrd="0" parTransId="{E730C3DE-0EF6-410A-8A91-C68FA9EF07C0}" sibTransId="{913C18DD-DC6B-43C9-8CEA-9EEA2A6DD114}"/>
    <dgm:cxn modelId="{0EEF3BAA-0B7D-47A1-B8D6-9AD453D22336}" type="presOf" srcId="{01A38619-1424-444A-BA26-4EC83CA03AF4}" destId="{D6B59E2D-79BC-44CE-8130-2D9AC0D8807D}" srcOrd="0" destOrd="0" presId="urn:microsoft.com/office/officeart/2011/layout/HexagonRadial"/>
    <dgm:cxn modelId="{487C02D4-C06A-4F79-8213-426511DE7396}" srcId="{85FEE598-EEF1-45F7-B4AE-8D61818DA396}" destId="{59FA86AB-30D7-4957-B807-B5868E4F1D12}" srcOrd="0" destOrd="0" parTransId="{DFE453A9-4247-4E4B-A8E1-DBE6DB89887C}" sibTransId="{964D051E-FD9E-47BC-88C2-E156BC89ECA0}"/>
    <dgm:cxn modelId="{ED35C0DF-2EEF-4264-84AC-67CAFED7188D}" type="presOf" srcId="{8AB8C087-0EB0-4D9C-93B9-5715D6B0EE1D}" destId="{0A978D47-7538-469D-8F50-0D56A0A2FCA7}" srcOrd="0" destOrd="0" presId="urn:microsoft.com/office/officeart/2011/layout/HexagonRadial"/>
    <dgm:cxn modelId="{7AD0F5E1-B6FC-4BC1-945F-8C38FF58E8BB}" srcId="{59FA86AB-30D7-4957-B807-B5868E4F1D12}" destId="{BEF52C03-6C94-4792-A742-CA9746AF29D7}" srcOrd="3" destOrd="0" parTransId="{19385E6D-B182-45FB-BD48-59147E578EC1}" sibTransId="{9F101337-223E-4298-B664-874E0E603AB6}"/>
    <dgm:cxn modelId="{976602EB-7B98-49BD-90FB-5172986B36E3}" srcId="{59FA86AB-30D7-4957-B807-B5868E4F1D12}" destId="{01A38619-1424-444A-BA26-4EC83CA03AF4}" srcOrd="4" destOrd="0" parTransId="{854A6B73-FCA5-4AA9-854F-BB81CCDD0E6B}" sibTransId="{09CE6A58-7963-4607-9281-B8135FCDA89F}"/>
    <dgm:cxn modelId="{722570F9-F5FC-4EA6-9F5A-F4002524CD7A}" type="presOf" srcId="{4FE97EE1-F0BA-4D95-B3F4-37A3ACEBE022}" destId="{1885FD1A-DB5B-4B6E-B02E-834E6A9E0E59}" srcOrd="0" destOrd="0" presId="urn:microsoft.com/office/officeart/2011/layout/HexagonRadial"/>
    <dgm:cxn modelId="{2AF7ADF9-4C3F-46D0-9DE6-BA415EC3B96B}" type="presOf" srcId="{A4068862-BA1B-4671-BCD7-1E10845EFEA9}" destId="{54689D2F-A76A-4062-88B3-E974E226A681}" srcOrd="0" destOrd="0" presId="urn:microsoft.com/office/officeart/2011/layout/HexagonRadial"/>
    <dgm:cxn modelId="{082245FA-6A0B-4ED8-8B8B-8A5C0174D3EB}" srcId="{59FA86AB-30D7-4957-B807-B5868E4F1D12}" destId="{A4068862-BA1B-4671-BCD7-1E10845EFEA9}" srcOrd="2" destOrd="0" parTransId="{AF247CC8-1539-4A9E-B1D3-E4AF600EB93E}" sibTransId="{C4EF83FC-B6C3-4E64-A0F9-AFF4E80DDD47}"/>
    <dgm:cxn modelId="{7BF0E522-2723-43EB-B741-12AC6248DFD0}" type="presParOf" srcId="{39330AD5-8533-4FEC-A9BE-72ED319D5AF8}" destId="{64B97C6D-841F-46EF-AACD-E3BFE2842AAB}" srcOrd="0" destOrd="0" presId="urn:microsoft.com/office/officeart/2011/layout/HexagonRadial"/>
    <dgm:cxn modelId="{A5294EA7-73F4-40CE-B79D-A15531888D9E}" type="presParOf" srcId="{39330AD5-8533-4FEC-A9BE-72ED319D5AF8}" destId="{940393FA-9E22-431F-ADD6-8D6E0615614E}" srcOrd="1" destOrd="0" presId="urn:microsoft.com/office/officeart/2011/layout/HexagonRadial"/>
    <dgm:cxn modelId="{8587D965-69EF-4BF1-88CE-04B06D65AFC3}" type="presParOf" srcId="{940393FA-9E22-431F-ADD6-8D6E0615614E}" destId="{F94ED98F-1A5B-4010-A039-57C5C1CDD6C3}" srcOrd="0" destOrd="0" presId="urn:microsoft.com/office/officeart/2011/layout/HexagonRadial"/>
    <dgm:cxn modelId="{F062EA7F-E7ED-4020-82E6-2727011AD923}" type="presParOf" srcId="{39330AD5-8533-4FEC-A9BE-72ED319D5AF8}" destId="{45C935C2-E36B-4542-B792-80480E5F78BD}" srcOrd="2" destOrd="0" presId="urn:microsoft.com/office/officeart/2011/layout/HexagonRadial"/>
    <dgm:cxn modelId="{E8649EA3-C49F-4890-9717-45CF5CB6F37C}" type="presParOf" srcId="{39330AD5-8533-4FEC-A9BE-72ED319D5AF8}" destId="{F2CFD911-FF1B-4DDD-974E-22D8781088C0}" srcOrd="3" destOrd="0" presId="urn:microsoft.com/office/officeart/2011/layout/HexagonRadial"/>
    <dgm:cxn modelId="{0CE3247C-9FBF-44DE-8E51-AE4DD893AD11}" type="presParOf" srcId="{F2CFD911-FF1B-4DDD-974E-22D8781088C0}" destId="{456EEE55-8CF5-4FF7-AA5C-28E523CE9B6A}" srcOrd="0" destOrd="0" presId="urn:microsoft.com/office/officeart/2011/layout/HexagonRadial"/>
    <dgm:cxn modelId="{E3316422-2526-4512-BB39-F36D478F049C}" type="presParOf" srcId="{39330AD5-8533-4FEC-A9BE-72ED319D5AF8}" destId="{1885FD1A-DB5B-4B6E-B02E-834E6A9E0E59}" srcOrd="4" destOrd="0" presId="urn:microsoft.com/office/officeart/2011/layout/HexagonRadial"/>
    <dgm:cxn modelId="{5E6BC46F-25CB-4A91-A886-CC039AA82AE7}" type="presParOf" srcId="{39330AD5-8533-4FEC-A9BE-72ED319D5AF8}" destId="{D636A2F6-159B-4614-BF47-92A022177AA7}" srcOrd="5" destOrd="0" presId="urn:microsoft.com/office/officeart/2011/layout/HexagonRadial"/>
    <dgm:cxn modelId="{13DB0038-10CC-4364-A802-706C91CBCC57}" type="presParOf" srcId="{D636A2F6-159B-4614-BF47-92A022177AA7}" destId="{9A66FD86-D7FE-4552-BFB1-C47369B40CF6}" srcOrd="0" destOrd="0" presId="urn:microsoft.com/office/officeart/2011/layout/HexagonRadial"/>
    <dgm:cxn modelId="{3BA61F04-250B-4C39-8622-C004C9F5CC78}" type="presParOf" srcId="{39330AD5-8533-4FEC-A9BE-72ED319D5AF8}" destId="{54689D2F-A76A-4062-88B3-E974E226A681}" srcOrd="6" destOrd="0" presId="urn:microsoft.com/office/officeart/2011/layout/HexagonRadial"/>
    <dgm:cxn modelId="{40992AAF-2497-4418-BB5D-261F4D28A1EA}" type="presParOf" srcId="{39330AD5-8533-4FEC-A9BE-72ED319D5AF8}" destId="{FA2F4378-E3B3-4CC9-AAC6-DEAA8E8D28BA}" srcOrd="7" destOrd="0" presId="urn:microsoft.com/office/officeart/2011/layout/HexagonRadial"/>
    <dgm:cxn modelId="{EC308730-B0EF-414E-98AB-0326D6B778D4}" type="presParOf" srcId="{FA2F4378-E3B3-4CC9-AAC6-DEAA8E8D28BA}" destId="{13B31173-E125-4932-A2A9-421F7684EFF0}" srcOrd="0" destOrd="0" presId="urn:microsoft.com/office/officeart/2011/layout/HexagonRadial"/>
    <dgm:cxn modelId="{C39F84EA-79EA-4325-AAA3-752455CF5941}" type="presParOf" srcId="{39330AD5-8533-4FEC-A9BE-72ED319D5AF8}" destId="{3EF73BA6-0819-4BDD-98F8-CD14FB4E90CC}" srcOrd="8" destOrd="0" presId="urn:microsoft.com/office/officeart/2011/layout/HexagonRadial"/>
    <dgm:cxn modelId="{095F2513-2BD4-47DF-8AD3-241E7501F46B}" type="presParOf" srcId="{39330AD5-8533-4FEC-A9BE-72ED319D5AF8}" destId="{291E3455-CAA6-4B70-9D84-818735F14BDD}" srcOrd="9" destOrd="0" presId="urn:microsoft.com/office/officeart/2011/layout/HexagonRadial"/>
    <dgm:cxn modelId="{6C91AC41-D06C-4DF6-9C45-82E7FFA382D7}" type="presParOf" srcId="{291E3455-CAA6-4B70-9D84-818735F14BDD}" destId="{24400B3F-ADCC-4243-9C99-78E09B60C939}" srcOrd="0" destOrd="0" presId="urn:microsoft.com/office/officeart/2011/layout/HexagonRadial"/>
    <dgm:cxn modelId="{A00CC4D4-94C4-41B4-871D-916AF318D825}" type="presParOf" srcId="{39330AD5-8533-4FEC-A9BE-72ED319D5AF8}" destId="{D6B59E2D-79BC-44CE-8130-2D9AC0D8807D}" srcOrd="10" destOrd="0" presId="urn:microsoft.com/office/officeart/2011/layout/HexagonRadial"/>
    <dgm:cxn modelId="{5C7685C0-B163-40B6-B489-3FF62DB90533}" type="presParOf" srcId="{39330AD5-8533-4FEC-A9BE-72ED319D5AF8}" destId="{30B9F687-0F3B-456D-AE20-7D34AFF26BB4}" srcOrd="11" destOrd="0" presId="urn:microsoft.com/office/officeart/2011/layout/HexagonRadial"/>
    <dgm:cxn modelId="{72A91EAE-1B81-46D4-8AE1-65AEE216B6F6}" type="presParOf" srcId="{30B9F687-0F3B-456D-AE20-7D34AFF26BB4}" destId="{DC7C369A-FF99-4CA0-8D15-3D5AA810EA48}" srcOrd="0" destOrd="0" presId="urn:microsoft.com/office/officeart/2011/layout/HexagonRadial"/>
    <dgm:cxn modelId="{303FFD82-3774-48E9-B947-6CCD78E11C33}" type="presParOf" srcId="{39330AD5-8533-4FEC-A9BE-72ED319D5AF8}" destId="{0A978D47-7538-469D-8F50-0D56A0A2FCA7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97C6D-841F-46EF-AACD-E3BFE2842AAB}">
      <dsp:nvSpPr>
        <dsp:cNvPr id="0" name=""/>
        <dsp:cNvSpPr/>
      </dsp:nvSpPr>
      <dsp:spPr>
        <a:xfrm>
          <a:off x="2135187" y="1512038"/>
          <a:ext cx="1921866" cy="166249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users</a:t>
          </a:r>
        </a:p>
      </dsp:txBody>
      <dsp:txXfrm>
        <a:off x="2453667" y="1787536"/>
        <a:ext cx="1284906" cy="1111496"/>
      </dsp:txXfrm>
    </dsp:sp>
    <dsp:sp modelId="{456EEE55-8CF5-4FF7-AA5C-28E523CE9B6A}">
      <dsp:nvSpPr>
        <dsp:cNvPr id="0" name=""/>
        <dsp:cNvSpPr/>
      </dsp:nvSpPr>
      <dsp:spPr>
        <a:xfrm>
          <a:off x="3338644" y="716647"/>
          <a:ext cx="725114" cy="624782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935C2-E36B-4542-B792-80480E5F78BD}">
      <dsp:nvSpPr>
        <dsp:cNvPr id="0" name=""/>
        <dsp:cNvSpPr/>
      </dsp:nvSpPr>
      <dsp:spPr>
        <a:xfrm>
          <a:off x="2312219" y="0"/>
          <a:ext cx="1574955" cy="136252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photos</a:t>
          </a:r>
        </a:p>
      </dsp:txBody>
      <dsp:txXfrm>
        <a:off x="2573223" y="225799"/>
        <a:ext cx="1052947" cy="910923"/>
      </dsp:txXfrm>
    </dsp:sp>
    <dsp:sp modelId="{9A66FD86-D7FE-4552-BFB1-C47369B40CF6}">
      <dsp:nvSpPr>
        <dsp:cNvPr id="0" name=""/>
        <dsp:cNvSpPr/>
      </dsp:nvSpPr>
      <dsp:spPr>
        <a:xfrm>
          <a:off x="4184909" y="1884657"/>
          <a:ext cx="725114" cy="624782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5FD1A-DB5B-4B6E-B02E-834E6A9E0E59}">
      <dsp:nvSpPr>
        <dsp:cNvPr id="0" name=""/>
        <dsp:cNvSpPr/>
      </dsp:nvSpPr>
      <dsp:spPr>
        <a:xfrm>
          <a:off x="3756636" y="838042"/>
          <a:ext cx="1574955" cy="136252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likes</a:t>
          </a:r>
        </a:p>
      </dsp:txBody>
      <dsp:txXfrm>
        <a:off x="4017640" y="1063841"/>
        <a:ext cx="1052947" cy="910923"/>
      </dsp:txXfrm>
    </dsp:sp>
    <dsp:sp modelId="{13B31173-E125-4932-A2A9-421F7684EFF0}">
      <dsp:nvSpPr>
        <dsp:cNvPr id="0" name=""/>
        <dsp:cNvSpPr/>
      </dsp:nvSpPr>
      <dsp:spPr>
        <a:xfrm>
          <a:off x="3597039" y="3203121"/>
          <a:ext cx="725114" cy="624782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89D2F-A76A-4062-88B3-E974E226A681}">
      <dsp:nvSpPr>
        <dsp:cNvPr id="0" name=""/>
        <dsp:cNvSpPr/>
      </dsp:nvSpPr>
      <dsp:spPr>
        <a:xfrm>
          <a:off x="3756636" y="2485535"/>
          <a:ext cx="1574955" cy="136252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comments</a:t>
          </a:r>
        </a:p>
      </dsp:txBody>
      <dsp:txXfrm>
        <a:off x="4017640" y="2711334"/>
        <a:ext cx="1052947" cy="910923"/>
      </dsp:txXfrm>
    </dsp:sp>
    <dsp:sp modelId="{24400B3F-ADCC-4243-9C99-78E09B60C939}">
      <dsp:nvSpPr>
        <dsp:cNvPr id="0" name=""/>
        <dsp:cNvSpPr/>
      </dsp:nvSpPr>
      <dsp:spPr>
        <a:xfrm>
          <a:off x="2138763" y="3339982"/>
          <a:ext cx="725114" cy="624782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73BA6-0819-4BDD-98F8-CD14FB4E90CC}">
      <dsp:nvSpPr>
        <dsp:cNvPr id="0" name=""/>
        <dsp:cNvSpPr/>
      </dsp:nvSpPr>
      <dsp:spPr>
        <a:xfrm>
          <a:off x="2312219" y="3324515"/>
          <a:ext cx="1574955" cy="136252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follows</a:t>
          </a:r>
        </a:p>
      </dsp:txBody>
      <dsp:txXfrm>
        <a:off x="2573223" y="3550314"/>
        <a:ext cx="1052947" cy="910923"/>
      </dsp:txXfrm>
    </dsp:sp>
    <dsp:sp modelId="{DC7C369A-FF99-4CA0-8D15-3D5AA810EA48}">
      <dsp:nvSpPr>
        <dsp:cNvPr id="0" name=""/>
        <dsp:cNvSpPr/>
      </dsp:nvSpPr>
      <dsp:spPr>
        <a:xfrm>
          <a:off x="1278640" y="2172441"/>
          <a:ext cx="725114" cy="624782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59E2D-79BC-44CE-8130-2D9AC0D8807D}">
      <dsp:nvSpPr>
        <dsp:cNvPr id="0" name=""/>
        <dsp:cNvSpPr/>
      </dsp:nvSpPr>
      <dsp:spPr>
        <a:xfrm>
          <a:off x="861096" y="2486473"/>
          <a:ext cx="1574955" cy="136252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tags</a:t>
          </a:r>
        </a:p>
      </dsp:txBody>
      <dsp:txXfrm>
        <a:off x="1122100" y="2712272"/>
        <a:ext cx="1052947" cy="910923"/>
      </dsp:txXfrm>
    </dsp:sp>
    <dsp:sp modelId="{0A978D47-7538-469D-8F50-0D56A0A2FCA7}">
      <dsp:nvSpPr>
        <dsp:cNvPr id="0" name=""/>
        <dsp:cNvSpPr/>
      </dsp:nvSpPr>
      <dsp:spPr>
        <a:xfrm>
          <a:off x="861096" y="836167"/>
          <a:ext cx="1574955" cy="136252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 err="1"/>
            <a:t>photo_tags</a:t>
          </a:r>
          <a:endParaRPr lang="en-IN" sz="1700" kern="1200" dirty="0"/>
        </a:p>
      </dsp:txBody>
      <dsp:txXfrm>
        <a:off x="1122100" y="1061966"/>
        <a:ext cx="1052947" cy="910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10/4/2023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10/4/2023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10/4/2023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10/4/2023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10/4/2023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10/4/2023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10/4/2023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6749" y="1844824"/>
            <a:ext cx="8735325" cy="1243683"/>
          </a:xfrm>
        </p:spPr>
        <p:txBody>
          <a:bodyPr>
            <a:normAutofit fontScale="90000"/>
          </a:bodyPr>
          <a:lstStyle/>
          <a:p>
            <a:pPr algn="l"/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Instagram User Analytics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726260" y="3284984"/>
            <a:ext cx="8735325" cy="10183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(Project – 2)</a:t>
            </a:r>
          </a:p>
          <a:p>
            <a:r>
              <a:rPr lang="en-US" sz="2400" dirty="0"/>
              <a:t>				</a:t>
            </a:r>
          </a:p>
          <a:p>
            <a:endParaRPr lang="en-US" sz="2400" dirty="0"/>
          </a:p>
          <a:p>
            <a:r>
              <a:rPr lang="en-US" sz="2400" dirty="0"/>
              <a:t>		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F3B90-60EA-7420-D66C-4558E21E593A}"/>
              </a:ext>
            </a:extLst>
          </p:cNvPr>
          <p:cNvSpPr txBox="1"/>
          <p:nvPr/>
        </p:nvSpPr>
        <p:spPr>
          <a:xfrm>
            <a:off x="27041" y="5445224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BY HITISHA SONI</a:t>
            </a:r>
            <a:endParaRPr lang="en-IN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1844" y="44624"/>
            <a:ext cx="10657184" cy="6696744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3. Contest Winner Declaration: </a:t>
            </a:r>
            <a:r>
              <a:rPr lang="en-US" sz="2200" b="0" i="0" dirty="0">
                <a:solidFill>
                  <a:srgbClr val="8492A6"/>
                </a:solidFill>
                <a:effectLst/>
              </a:rPr>
              <a:t>The team has organized a contest where the user with the most likes on a single photo wins.</a:t>
            </a:r>
          </a:p>
          <a:p>
            <a:pPr marL="0" indent="0" algn="l">
              <a:lnSpc>
                <a:spcPct val="100000"/>
              </a:lnSpc>
              <a:buNone/>
            </a:pPr>
            <a:br>
              <a:rPr lang="en-US" sz="2200" b="0" i="0" dirty="0">
                <a:solidFill>
                  <a:srgbClr val="8492A6"/>
                </a:solidFill>
                <a:effectLst/>
              </a:rPr>
            </a:br>
            <a:r>
              <a:rPr lang="en-US" sz="22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Your Task: </a:t>
            </a:r>
            <a:r>
              <a:rPr lang="en-US" sz="2200" b="0" i="0" dirty="0">
                <a:solidFill>
                  <a:srgbClr val="8492A6"/>
                </a:solidFill>
                <a:effectLst/>
              </a:rPr>
              <a:t>Determine the winner of the contest and provide their details to the team.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APPROACH :-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8492A6"/>
                </a:solidFill>
              </a:rPr>
              <a:t>=&gt; So, for this task I want data from </a:t>
            </a:r>
            <a:r>
              <a:rPr lang="en-US" sz="2400" b="1" dirty="0">
                <a:solidFill>
                  <a:srgbClr val="8492A6"/>
                </a:solidFill>
              </a:rPr>
              <a:t>users</a:t>
            </a:r>
            <a:r>
              <a:rPr lang="en-US" sz="2400" dirty="0">
                <a:solidFill>
                  <a:srgbClr val="8492A6"/>
                </a:solidFill>
              </a:rPr>
              <a:t> table, </a:t>
            </a:r>
            <a:r>
              <a:rPr lang="en-US" sz="2400" b="1" dirty="0">
                <a:solidFill>
                  <a:srgbClr val="8492A6"/>
                </a:solidFill>
              </a:rPr>
              <a:t>photos </a:t>
            </a:r>
            <a:r>
              <a:rPr lang="en-US" sz="2400" dirty="0">
                <a:solidFill>
                  <a:srgbClr val="8492A6"/>
                </a:solidFill>
              </a:rPr>
              <a:t>table</a:t>
            </a:r>
            <a:r>
              <a:rPr lang="en-US" sz="2400" b="1" dirty="0">
                <a:solidFill>
                  <a:srgbClr val="8492A6"/>
                </a:solidFill>
              </a:rPr>
              <a:t> </a:t>
            </a:r>
            <a:r>
              <a:rPr lang="en-US" sz="2400" dirty="0">
                <a:solidFill>
                  <a:srgbClr val="8492A6"/>
                </a:solidFill>
              </a:rPr>
              <a:t>and</a:t>
            </a:r>
            <a:r>
              <a:rPr lang="en-US" sz="2400" b="1" dirty="0">
                <a:solidFill>
                  <a:srgbClr val="8492A6"/>
                </a:solidFill>
              </a:rPr>
              <a:t> likes </a:t>
            </a:r>
            <a:r>
              <a:rPr lang="en-US" sz="2400" dirty="0">
                <a:solidFill>
                  <a:srgbClr val="8492A6"/>
                </a:solidFill>
              </a:rPr>
              <a:t>table(to get the information of the user’s id, username and on which photo he/she posted got most likes)</a:t>
            </a:r>
            <a:endParaRPr lang="en-US" sz="2400" b="1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Subquery - Firstly, created a table named “</a:t>
            </a:r>
            <a:r>
              <a:rPr lang="en-US" sz="2400" dirty="0" err="1">
                <a:solidFill>
                  <a:srgbClr val="8492A6"/>
                </a:solidFill>
              </a:rPr>
              <a:t>likes_no</a:t>
            </a:r>
            <a:r>
              <a:rPr lang="en-US" sz="2400" dirty="0">
                <a:solidFill>
                  <a:srgbClr val="8492A6"/>
                </a:solidFill>
              </a:rPr>
              <a:t>” which is made after joining likes table with users and photos table.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Using COUNT()- to count no. of users liked that particular post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Grouping by </a:t>
            </a:r>
            <a:r>
              <a:rPr lang="en-US" sz="2400" dirty="0" err="1">
                <a:solidFill>
                  <a:srgbClr val="8492A6"/>
                </a:solidFill>
              </a:rPr>
              <a:t>photo_id</a:t>
            </a:r>
            <a:r>
              <a:rPr lang="en-US" sz="2400" dirty="0">
                <a:solidFill>
                  <a:srgbClr val="8492A6"/>
                </a:solidFill>
              </a:rPr>
              <a:t> as we have to count likes on each post(by this subquery we got the records of </a:t>
            </a:r>
            <a:r>
              <a:rPr lang="en-US" sz="2400" dirty="0" err="1">
                <a:solidFill>
                  <a:srgbClr val="8492A6"/>
                </a:solidFill>
              </a:rPr>
              <a:t>photo_id</a:t>
            </a:r>
            <a:r>
              <a:rPr lang="en-US" sz="2400" dirty="0">
                <a:solidFill>
                  <a:srgbClr val="8492A6"/>
                </a:solidFill>
              </a:rPr>
              <a:t>, </a:t>
            </a:r>
            <a:r>
              <a:rPr lang="en-US" sz="2400" dirty="0" err="1">
                <a:solidFill>
                  <a:srgbClr val="8492A6"/>
                </a:solidFill>
              </a:rPr>
              <a:t>user_id</a:t>
            </a:r>
            <a:r>
              <a:rPr lang="en-US" sz="2400" dirty="0">
                <a:solidFill>
                  <a:srgbClr val="8492A6"/>
                </a:solidFill>
              </a:rPr>
              <a:t>, and likes on each post)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Now, for finding username of that user who got most likes, I have joined </a:t>
            </a:r>
            <a:r>
              <a:rPr lang="en-US" sz="2400" dirty="0" err="1">
                <a:solidFill>
                  <a:srgbClr val="8492A6"/>
                </a:solidFill>
              </a:rPr>
              <a:t>likes_no</a:t>
            </a:r>
            <a:r>
              <a:rPr lang="en-US" sz="2400" dirty="0">
                <a:solidFill>
                  <a:srgbClr val="8492A6"/>
                </a:solidFill>
              </a:rPr>
              <a:t> table again with users table and displayed all the necessary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Now, as the winner of this contest will be obviously one user, therefore limiting rows </a:t>
            </a:r>
            <a:r>
              <a:rPr lang="en-US" sz="2400" dirty="0" err="1">
                <a:solidFill>
                  <a:srgbClr val="8492A6"/>
                </a:solidFill>
              </a:rPr>
              <a:t>upto</a:t>
            </a:r>
            <a:r>
              <a:rPr lang="en-US" sz="2400" dirty="0">
                <a:solidFill>
                  <a:srgbClr val="8492A6"/>
                </a:solidFill>
              </a:rPr>
              <a:t> 1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So, we got the name, id, </a:t>
            </a:r>
            <a:r>
              <a:rPr lang="en-US" sz="2400" dirty="0" err="1">
                <a:solidFill>
                  <a:srgbClr val="8492A6"/>
                </a:solidFill>
              </a:rPr>
              <a:t>photo_id</a:t>
            </a:r>
            <a:r>
              <a:rPr lang="en-US" sz="2400" dirty="0">
                <a:solidFill>
                  <a:srgbClr val="8492A6"/>
                </a:solidFill>
              </a:rPr>
              <a:t> of that user who won the contest</a:t>
            </a:r>
            <a:endParaRPr lang="en-US" sz="2400" b="0" i="0" dirty="0">
              <a:solidFill>
                <a:srgbClr val="8492A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259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9262764" y="1484867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1665920" y="4640472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63598-4DD6-0AF1-5DA9-8EFF6A05D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14291" r="18689" b="24794"/>
          <a:stretch/>
        </p:blipFill>
        <p:spPr>
          <a:xfrm>
            <a:off x="909836" y="18477"/>
            <a:ext cx="7848872" cy="4176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F27BC-5C01-19C3-C369-5DBA90596D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5" t="40929" r="20462" b="34915"/>
          <a:stretch/>
        </p:blipFill>
        <p:spPr>
          <a:xfrm>
            <a:off x="4307363" y="4434221"/>
            <a:ext cx="784887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1844" y="44624"/>
            <a:ext cx="10657184" cy="6696744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4. Hashtag Research:</a:t>
            </a: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 </a:t>
            </a:r>
            <a:r>
              <a:rPr lang="en-US" sz="2400" b="0" i="0" dirty="0">
                <a:solidFill>
                  <a:srgbClr val="8492A6"/>
                </a:solidFill>
                <a:effectLst/>
              </a:rPr>
              <a:t>A partner brand wants to know the most popular hashtags to use in their posts to reach the most people.</a:t>
            </a:r>
          </a:p>
          <a:p>
            <a:pPr marL="0" indent="0" algn="l">
              <a:buNone/>
            </a:pPr>
            <a:br>
              <a:rPr 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</a:br>
            <a:r>
              <a:rPr 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Your Task: </a:t>
            </a:r>
            <a:r>
              <a:rPr lang="en-US" sz="2400" b="0" i="0" dirty="0">
                <a:solidFill>
                  <a:srgbClr val="8492A6"/>
                </a:solidFill>
                <a:effectLst/>
              </a:rPr>
              <a:t>Identify and suggest the top five most commonly used hashtags on the platform.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APPROACH :-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8492A6"/>
                </a:solidFill>
              </a:rPr>
              <a:t>=&gt; So, for this task I want data from </a:t>
            </a:r>
            <a:r>
              <a:rPr lang="en-US" sz="2400" b="1" dirty="0" err="1">
                <a:solidFill>
                  <a:srgbClr val="8492A6"/>
                </a:solidFill>
              </a:rPr>
              <a:t>photo_tags</a:t>
            </a:r>
            <a:r>
              <a:rPr lang="en-US" sz="2400" b="1" dirty="0">
                <a:solidFill>
                  <a:srgbClr val="8492A6"/>
                </a:solidFill>
              </a:rPr>
              <a:t> </a:t>
            </a:r>
            <a:r>
              <a:rPr lang="en-US" sz="2400" dirty="0">
                <a:solidFill>
                  <a:srgbClr val="8492A6"/>
                </a:solidFill>
              </a:rPr>
              <a:t>table and</a:t>
            </a:r>
            <a:r>
              <a:rPr lang="en-US" sz="2400" b="1" dirty="0">
                <a:solidFill>
                  <a:srgbClr val="8492A6"/>
                </a:solidFill>
              </a:rPr>
              <a:t> tags </a:t>
            </a:r>
            <a:r>
              <a:rPr lang="en-US" sz="2400" dirty="0">
                <a:solidFill>
                  <a:srgbClr val="8492A6"/>
                </a:solidFill>
              </a:rPr>
              <a:t>table(to get the information of how many tags are used on posts, to identify most common tags)</a:t>
            </a:r>
            <a:endParaRPr lang="en-US" sz="2400" b="1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Selecting </a:t>
            </a:r>
            <a:r>
              <a:rPr lang="en-US" sz="2400" dirty="0" err="1">
                <a:solidFill>
                  <a:srgbClr val="8492A6"/>
                </a:solidFill>
              </a:rPr>
              <a:t>tag_id</a:t>
            </a:r>
            <a:r>
              <a:rPr lang="en-US" sz="2400" dirty="0">
                <a:solidFill>
                  <a:srgbClr val="8492A6"/>
                </a:solidFill>
              </a:rPr>
              <a:t>, </a:t>
            </a:r>
            <a:r>
              <a:rPr lang="en-US" sz="2400" dirty="0" err="1">
                <a:solidFill>
                  <a:srgbClr val="8492A6"/>
                </a:solidFill>
              </a:rPr>
              <a:t>tag_name</a:t>
            </a:r>
            <a:r>
              <a:rPr lang="en-US" sz="2400" dirty="0">
                <a:solidFill>
                  <a:srgbClr val="8492A6"/>
                </a:solidFill>
              </a:rPr>
              <a:t> by joining </a:t>
            </a:r>
            <a:r>
              <a:rPr lang="en-US" sz="2400" dirty="0" err="1">
                <a:solidFill>
                  <a:srgbClr val="8492A6"/>
                </a:solidFill>
              </a:rPr>
              <a:t>photo_tags</a:t>
            </a:r>
            <a:r>
              <a:rPr lang="en-US" sz="2400" dirty="0">
                <a:solidFill>
                  <a:srgbClr val="8492A6"/>
                </a:solidFill>
              </a:rPr>
              <a:t> and tags table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Using COUNT()- to count no. of photos that used that one tag as </a:t>
            </a:r>
            <a:r>
              <a:rPr lang="en-US" sz="2400" dirty="0" err="1">
                <a:solidFill>
                  <a:srgbClr val="8492A6"/>
                </a:solidFill>
              </a:rPr>
              <a:t>tag_used_per_photo</a:t>
            </a: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Grouping by </a:t>
            </a:r>
            <a:r>
              <a:rPr lang="en-US" sz="2400" dirty="0" err="1">
                <a:solidFill>
                  <a:srgbClr val="8492A6"/>
                </a:solidFill>
              </a:rPr>
              <a:t>tag_id</a:t>
            </a:r>
            <a:r>
              <a:rPr lang="en-US" sz="2400" dirty="0">
                <a:solidFill>
                  <a:srgbClr val="8492A6"/>
                </a:solidFill>
              </a:rPr>
              <a:t> as we have to count how many photos used that one common tag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Ordering by </a:t>
            </a:r>
            <a:r>
              <a:rPr lang="en-US" sz="2400" dirty="0" err="1">
                <a:solidFill>
                  <a:srgbClr val="8492A6"/>
                </a:solidFill>
              </a:rPr>
              <a:t>tag_used_per_photo</a:t>
            </a:r>
            <a:r>
              <a:rPr lang="en-US" sz="2400" dirty="0">
                <a:solidFill>
                  <a:srgbClr val="8492A6"/>
                </a:solidFill>
              </a:rPr>
              <a:t> in descending order</a:t>
            </a:r>
          </a:p>
          <a:p>
            <a:pPr>
              <a:lnSpc>
                <a:spcPct val="100000"/>
              </a:lnSpc>
            </a:pPr>
            <a:r>
              <a:rPr lang="en-US" sz="2400" b="0" i="0" dirty="0">
                <a:solidFill>
                  <a:srgbClr val="8492A6"/>
                </a:solidFill>
                <a:effectLst/>
              </a:rPr>
              <a:t>Now, As we hav</a:t>
            </a:r>
            <a:r>
              <a:rPr lang="en-US" sz="2400" dirty="0">
                <a:solidFill>
                  <a:srgbClr val="8492A6"/>
                </a:solidFill>
              </a:rPr>
              <a:t>e to identify top 5 most commonly used tags, we are limiting the table rows </a:t>
            </a:r>
            <a:r>
              <a:rPr lang="en-US" sz="2400" dirty="0" err="1">
                <a:solidFill>
                  <a:srgbClr val="8492A6"/>
                </a:solidFill>
              </a:rPr>
              <a:t>upto</a:t>
            </a:r>
            <a:r>
              <a:rPr lang="en-US" sz="2400" dirty="0">
                <a:solidFill>
                  <a:srgbClr val="8492A6"/>
                </a:solidFill>
              </a:rPr>
              <a:t> 5 rows</a:t>
            </a:r>
            <a:endParaRPr lang="en-US" sz="2400" b="0" i="0" dirty="0">
              <a:solidFill>
                <a:srgbClr val="8492A6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So, we got the </a:t>
            </a:r>
            <a:r>
              <a:rPr lang="en-US" sz="2400" dirty="0" err="1">
                <a:solidFill>
                  <a:srgbClr val="8492A6"/>
                </a:solidFill>
              </a:rPr>
              <a:t>tag_name</a:t>
            </a:r>
            <a:r>
              <a:rPr lang="en-US" sz="2400" dirty="0">
                <a:solidFill>
                  <a:srgbClr val="8492A6"/>
                </a:solidFill>
              </a:rPr>
              <a:t>, </a:t>
            </a:r>
            <a:r>
              <a:rPr lang="en-US" sz="2400" dirty="0" err="1">
                <a:solidFill>
                  <a:srgbClr val="8492A6"/>
                </a:solidFill>
              </a:rPr>
              <a:t>tag_id</a:t>
            </a:r>
            <a:r>
              <a:rPr lang="en-US" sz="2400" dirty="0">
                <a:solidFill>
                  <a:srgbClr val="8492A6"/>
                </a:solidFill>
              </a:rPr>
              <a:t>, no. of tags used most frequently</a:t>
            </a:r>
            <a:endParaRPr lang="en-US" sz="2400" b="0" i="0" dirty="0">
              <a:solidFill>
                <a:srgbClr val="8492A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716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8563341" y="1412776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2277988" y="3861048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78049-0C57-EF42-2762-6C9C1D11A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8" t="14191" r="25187" b="41598"/>
          <a:stretch/>
        </p:blipFill>
        <p:spPr>
          <a:xfrm>
            <a:off x="1053852" y="116632"/>
            <a:ext cx="7056784" cy="303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177809-2391-0661-2C21-8B5D197F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36346" r="24597" b="7990"/>
          <a:stretch/>
        </p:blipFill>
        <p:spPr>
          <a:xfrm>
            <a:off x="4978931" y="3023279"/>
            <a:ext cx="7200800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1844" y="44624"/>
            <a:ext cx="10657184" cy="6696744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2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5. Ad Campaign Launch:</a:t>
            </a:r>
            <a:r>
              <a:rPr lang="en-US" sz="2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 </a:t>
            </a:r>
            <a:r>
              <a:rPr lang="en-US" sz="2200" b="0" i="0" dirty="0">
                <a:solidFill>
                  <a:srgbClr val="8492A6"/>
                </a:solidFill>
                <a:effectLst/>
              </a:rPr>
              <a:t>The team wants to know the best day of the week to launch ads.</a:t>
            </a:r>
          </a:p>
          <a:p>
            <a:pPr marL="0" indent="0" algn="l">
              <a:lnSpc>
                <a:spcPct val="110000"/>
              </a:lnSpc>
              <a:buNone/>
            </a:pPr>
            <a:br>
              <a:rPr lang="en-US" sz="2200" b="0" i="0" dirty="0">
                <a:solidFill>
                  <a:srgbClr val="8492A6"/>
                </a:solidFill>
                <a:effectLst/>
              </a:rPr>
            </a:br>
            <a:r>
              <a:rPr lang="en-US" sz="22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Your Task: </a:t>
            </a:r>
            <a:r>
              <a:rPr lang="en-US" sz="2200" b="0" i="0" dirty="0">
                <a:solidFill>
                  <a:srgbClr val="8492A6"/>
                </a:solidFill>
                <a:effectLst/>
              </a:rPr>
              <a:t>Determine the day of the week when most users register on Instagram. Provide insights on when to schedule an ad campaign.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APPROACH :-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8492A6"/>
                </a:solidFill>
              </a:rPr>
              <a:t>=&gt; So, for this task I want data from </a:t>
            </a:r>
            <a:r>
              <a:rPr lang="en-US" sz="2400" b="1" dirty="0">
                <a:solidFill>
                  <a:srgbClr val="8492A6"/>
                </a:solidFill>
              </a:rPr>
              <a:t>users </a:t>
            </a:r>
            <a:r>
              <a:rPr lang="en-US" sz="2400" dirty="0">
                <a:solidFill>
                  <a:srgbClr val="8492A6"/>
                </a:solidFill>
              </a:rPr>
              <a:t>table only 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Subquery - Firstly, created a table named “weekdays” from users table selecting id, username and weekday of the date when user created the account by using WEEKDAY()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Selecting </a:t>
            </a:r>
            <a:r>
              <a:rPr lang="en-US" sz="2400" dirty="0" err="1">
                <a:solidFill>
                  <a:srgbClr val="8492A6"/>
                </a:solidFill>
              </a:rPr>
              <a:t>week_day</a:t>
            </a:r>
            <a:r>
              <a:rPr lang="en-US" sz="2400" dirty="0">
                <a:solidFill>
                  <a:srgbClr val="8492A6"/>
                </a:solidFill>
              </a:rPr>
              <a:t> and using COUNT()- counting the id of users (at which day they are creating account the most)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Now, adding CASE to get the names of the day, i.e., 0=Monday;1= Tuesday,……6=Sunday.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Then, selecting all this from weekdays table, grouping by </a:t>
            </a:r>
            <a:r>
              <a:rPr lang="en-US" sz="2400" dirty="0" err="1">
                <a:solidFill>
                  <a:srgbClr val="8492A6"/>
                </a:solidFill>
              </a:rPr>
              <a:t>week_day</a:t>
            </a:r>
            <a:r>
              <a:rPr lang="en-US" sz="2400" dirty="0">
                <a:solidFill>
                  <a:srgbClr val="8492A6"/>
                </a:solidFill>
              </a:rPr>
              <a:t>(which we got from WEEKDAY())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Ordering by </a:t>
            </a:r>
            <a:r>
              <a:rPr lang="en-US" sz="2400" dirty="0" err="1">
                <a:solidFill>
                  <a:srgbClr val="8492A6"/>
                </a:solidFill>
              </a:rPr>
              <a:t>no_of_users</a:t>
            </a:r>
            <a:r>
              <a:rPr lang="en-US" sz="2400" dirty="0">
                <a:solidFill>
                  <a:srgbClr val="8492A6"/>
                </a:solidFill>
              </a:rPr>
              <a:t> in descending order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Now, we got the no. of users registered on the platform on which day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As by result, THURSDAY and SUNDAY are the days when most of users have registered</a:t>
            </a:r>
          </a:p>
        </p:txBody>
      </p:sp>
    </p:spTree>
    <p:extLst>
      <p:ext uri="{BB962C8B-B14F-4D97-AF65-F5344CB8AC3E}">
        <p14:creationId xmlns:p14="http://schemas.microsoft.com/office/powerpoint/2010/main" val="1743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7462564" y="1268760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5C375C-6F13-7B7F-5A58-B127A7AC4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14291" r="32868" b="10090"/>
          <a:stretch/>
        </p:blipFill>
        <p:spPr>
          <a:xfrm>
            <a:off x="981844" y="55937"/>
            <a:ext cx="6120680" cy="5184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9D6133-F511-87E0-E317-EBB4DA61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5" t="70720" r="33459" b="11140"/>
          <a:stretch/>
        </p:blipFill>
        <p:spPr>
          <a:xfrm>
            <a:off x="981844" y="5373216"/>
            <a:ext cx="6120680" cy="1243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AB2B8-1AFF-7E74-74EF-26B4846A36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t="50000" r="48228" b="20105"/>
          <a:stretch/>
        </p:blipFill>
        <p:spPr>
          <a:xfrm>
            <a:off x="7462564" y="4547699"/>
            <a:ext cx="4392488" cy="204965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5F26E96-16EA-007B-59E0-939C41322E58}"/>
              </a:ext>
            </a:extLst>
          </p:cNvPr>
          <p:cNvSpPr txBox="1">
            <a:spLocks/>
          </p:cNvSpPr>
          <p:nvPr/>
        </p:nvSpPr>
        <p:spPr>
          <a:xfrm>
            <a:off x="7390556" y="3925857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</p:spTree>
    <p:extLst>
      <p:ext uri="{BB962C8B-B14F-4D97-AF65-F5344CB8AC3E}">
        <p14:creationId xmlns:p14="http://schemas.microsoft.com/office/powerpoint/2010/main" val="102278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972" y="2188449"/>
            <a:ext cx="8735325" cy="1243683"/>
          </a:xfrm>
        </p:spPr>
        <p:txBody>
          <a:bodyPr>
            <a:normAutofit/>
          </a:bodyPr>
          <a:lstStyle/>
          <a:p>
            <a:pPr algn="l"/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B</a:t>
            </a:r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) Investor Metrics</a:t>
            </a:r>
          </a:p>
        </p:txBody>
      </p:sp>
    </p:spTree>
    <p:extLst>
      <p:ext uri="{BB962C8B-B14F-4D97-AF65-F5344CB8AC3E}">
        <p14:creationId xmlns:p14="http://schemas.microsoft.com/office/powerpoint/2010/main" val="106668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1844" y="44624"/>
            <a:ext cx="10657184" cy="6696744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1. User Engagement:</a:t>
            </a: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 </a:t>
            </a:r>
            <a:r>
              <a:rPr lang="en-US" sz="2400" b="0" i="0" dirty="0">
                <a:solidFill>
                  <a:srgbClr val="8492A6"/>
                </a:solidFill>
                <a:effectLst/>
              </a:rPr>
              <a:t>Investors want to know if users are still active and posting on Instagram or if they are making fewer posts.</a:t>
            </a:r>
          </a:p>
          <a:p>
            <a:pPr marL="0" indent="0" algn="l">
              <a:lnSpc>
                <a:spcPct val="110000"/>
              </a:lnSpc>
              <a:buNone/>
            </a:pPr>
            <a:br>
              <a:rPr lang="en-US" sz="2400" b="0" i="0" dirty="0">
                <a:solidFill>
                  <a:srgbClr val="8492A6"/>
                </a:solidFill>
                <a:effectLst/>
              </a:rPr>
            </a:br>
            <a:r>
              <a:rPr 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Your Task: </a:t>
            </a:r>
            <a:r>
              <a:rPr lang="en-US" sz="2400" b="0" i="0" dirty="0">
                <a:solidFill>
                  <a:srgbClr val="8492A6"/>
                </a:solidFill>
                <a:effectLst/>
              </a:rPr>
              <a:t>Calculate the average number of posts per user on Instagram. Also, provide the total number of photos on Instagram divided by the total number of users.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APPROACH :-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8492A6"/>
                </a:solidFill>
              </a:rPr>
              <a:t>=&gt; So, for this task I want data from </a:t>
            </a:r>
            <a:r>
              <a:rPr lang="en-US" sz="2400" b="1" dirty="0">
                <a:solidFill>
                  <a:srgbClr val="8492A6"/>
                </a:solidFill>
              </a:rPr>
              <a:t>users </a:t>
            </a:r>
            <a:r>
              <a:rPr lang="en-US" sz="2400" dirty="0">
                <a:solidFill>
                  <a:srgbClr val="8492A6"/>
                </a:solidFill>
              </a:rPr>
              <a:t>table and </a:t>
            </a:r>
            <a:r>
              <a:rPr lang="en-US" sz="2400" b="1" dirty="0">
                <a:solidFill>
                  <a:srgbClr val="8492A6"/>
                </a:solidFill>
              </a:rPr>
              <a:t>photos</a:t>
            </a:r>
            <a:r>
              <a:rPr lang="en-US" sz="2400" dirty="0">
                <a:solidFill>
                  <a:srgbClr val="8492A6"/>
                </a:solidFill>
              </a:rPr>
              <a:t> table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8492A6"/>
                </a:solidFill>
              </a:rPr>
              <a:t>Firstly, for counting average no. of posts per user: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Selecting user’s id, and counting </a:t>
            </a:r>
            <a:r>
              <a:rPr lang="en-US" sz="2400" dirty="0" err="1">
                <a:solidFill>
                  <a:srgbClr val="8492A6"/>
                </a:solidFill>
              </a:rPr>
              <a:t>photo_id</a:t>
            </a:r>
            <a:r>
              <a:rPr lang="en-US" sz="2400" dirty="0">
                <a:solidFill>
                  <a:srgbClr val="8492A6"/>
                </a:solidFill>
              </a:rPr>
              <a:t> and then dividing the result by </a:t>
            </a:r>
            <a:r>
              <a:rPr lang="en-US" sz="2400" dirty="0" err="1">
                <a:solidFill>
                  <a:srgbClr val="8492A6"/>
                </a:solidFill>
              </a:rPr>
              <a:t>user_id</a:t>
            </a:r>
            <a:r>
              <a:rPr lang="en-US" sz="2400" dirty="0">
                <a:solidFill>
                  <a:srgbClr val="8492A6"/>
                </a:solidFill>
              </a:rPr>
              <a:t> to get an average as </a:t>
            </a:r>
            <a:r>
              <a:rPr lang="en-US" sz="2400" dirty="0" err="1">
                <a:solidFill>
                  <a:srgbClr val="8492A6"/>
                </a:solidFill>
              </a:rPr>
              <a:t>numPost</a:t>
            </a:r>
            <a:r>
              <a:rPr lang="en-US" sz="2400" dirty="0">
                <a:solidFill>
                  <a:srgbClr val="8492A6"/>
                </a:solidFill>
              </a:rPr>
              <a:t> by joining users and photos table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Grouping by user’s id (as we have to calculate average post per user)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Then we got the average no. of posts per user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8492A6"/>
                </a:solidFill>
              </a:rPr>
              <a:t>Secondly, for counting total no. of posts / total no. of users: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Subquery - Firstly, created a table named “</a:t>
            </a:r>
            <a:r>
              <a:rPr lang="en-US" sz="2400" dirty="0" err="1">
                <a:solidFill>
                  <a:srgbClr val="8492A6"/>
                </a:solidFill>
              </a:rPr>
              <a:t>num_of_posts</a:t>
            </a:r>
            <a:r>
              <a:rPr lang="en-US" sz="2400" dirty="0">
                <a:solidFill>
                  <a:srgbClr val="8492A6"/>
                </a:solidFill>
              </a:rPr>
              <a:t>” which is made after left  joining users and photos table. Selecting </a:t>
            </a:r>
            <a:r>
              <a:rPr lang="en-US" sz="2400" dirty="0" err="1">
                <a:solidFill>
                  <a:srgbClr val="8492A6"/>
                </a:solidFill>
              </a:rPr>
              <a:t>user_id</a:t>
            </a:r>
            <a:r>
              <a:rPr lang="en-US" sz="2400" dirty="0">
                <a:solidFill>
                  <a:srgbClr val="8492A6"/>
                </a:solidFill>
              </a:rPr>
              <a:t>, </a:t>
            </a:r>
            <a:r>
              <a:rPr lang="en-US" sz="2400" dirty="0" err="1">
                <a:solidFill>
                  <a:srgbClr val="8492A6"/>
                </a:solidFill>
              </a:rPr>
              <a:t>photo_id</a:t>
            </a: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Then, in </a:t>
            </a:r>
            <a:r>
              <a:rPr lang="en-US" sz="2400" dirty="0" err="1">
                <a:solidFill>
                  <a:srgbClr val="8492A6"/>
                </a:solidFill>
              </a:rPr>
              <a:t>outerquery</a:t>
            </a:r>
            <a:r>
              <a:rPr lang="en-US" sz="2400" dirty="0">
                <a:solidFill>
                  <a:srgbClr val="8492A6"/>
                </a:solidFill>
              </a:rPr>
              <a:t>, counting all the no. of posts and no. of users and dividing both as </a:t>
            </a:r>
            <a:r>
              <a:rPr lang="en-US" sz="2400" dirty="0" err="1">
                <a:solidFill>
                  <a:srgbClr val="8492A6"/>
                </a:solidFill>
              </a:rPr>
              <a:t>Total_posts</a:t>
            </a:r>
            <a:r>
              <a:rPr lang="en-US" sz="2400" dirty="0">
                <a:solidFill>
                  <a:srgbClr val="8492A6"/>
                </a:solidFill>
              </a:rPr>
              <a:t>/</a:t>
            </a:r>
            <a:r>
              <a:rPr lang="en-US" sz="2400" dirty="0" err="1">
                <a:solidFill>
                  <a:srgbClr val="8492A6"/>
                </a:solidFill>
              </a:rPr>
              <a:t>Total_users</a:t>
            </a: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-9558" y="945992"/>
            <a:ext cx="1800200" cy="9361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Query =&gt;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27128" y="4975259"/>
            <a:ext cx="2232248" cy="9361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1D62C-6A46-E69D-D3E8-47EA452FF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4" t="14291" r="47362" b="47900"/>
          <a:stretch/>
        </p:blipFill>
        <p:spPr>
          <a:xfrm>
            <a:off x="1341884" y="224643"/>
            <a:ext cx="4498127" cy="2592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090BB-6950-B6EF-AC17-4992B1F41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5" t="41598" r="57680" b="12190"/>
          <a:stretch/>
        </p:blipFill>
        <p:spPr>
          <a:xfrm>
            <a:off x="2205980" y="2852937"/>
            <a:ext cx="3312368" cy="3168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2B8A5-09D7-C691-DDCB-CC01461FFB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3241" r="32383" b="47900"/>
          <a:stretch/>
        </p:blipFill>
        <p:spPr>
          <a:xfrm>
            <a:off x="5937103" y="188640"/>
            <a:ext cx="6251722" cy="26642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E3FE3-F1A6-13D4-2C8D-BAE7514BCD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4" t="42363" r="47047" b="33196"/>
          <a:stretch/>
        </p:blipFill>
        <p:spPr>
          <a:xfrm>
            <a:off x="6886502" y="3140968"/>
            <a:ext cx="4680519" cy="167573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646B8FD-9A62-57C7-7DE0-ADD03E2CEB05}"/>
              </a:ext>
            </a:extLst>
          </p:cNvPr>
          <p:cNvSpPr txBox="1">
            <a:spLocks/>
          </p:cNvSpPr>
          <p:nvPr/>
        </p:nvSpPr>
        <p:spPr>
          <a:xfrm>
            <a:off x="1485900" y="6057293"/>
            <a:ext cx="5450523" cy="5400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Upto</a:t>
            </a:r>
            <a:r>
              <a:rPr lang="en-IN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100 rows: as there are 100 users</a:t>
            </a:r>
          </a:p>
        </p:txBody>
      </p:sp>
    </p:spTree>
    <p:extLst>
      <p:ext uri="{BB962C8B-B14F-4D97-AF65-F5344CB8AC3E}">
        <p14:creationId xmlns:p14="http://schemas.microsoft.com/office/powerpoint/2010/main" val="364751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1844" y="44624"/>
            <a:ext cx="10657184" cy="6696744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22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2. Bots &amp; Fake Accounts:</a:t>
            </a:r>
            <a:r>
              <a:rPr lang="en-US" sz="22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 </a:t>
            </a:r>
            <a:r>
              <a:rPr lang="en-US" sz="2200" b="0" i="0" dirty="0">
                <a:solidFill>
                  <a:srgbClr val="8492A6"/>
                </a:solidFill>
                <a:effectLst/>
              </a:rPr>
              <a:t>Investors want to know if the platform is crowded with fake and dummy accounts.</a:t>
            </a:r>
          </a:p>
          <a:p>
            <a:pPr marL="0" indent="0" algn="l">
              <a:lnSpc>
                <a:spcPct val="110000"/>
              </a:lnSpc>
              <a:buNone/>
            </a:pPr>
            <a:br>
              <a:rPr lang="en-US" sz="2200" b="0" i="0" dirty="0">
                <a:solidFill>
                  <a:srgbClr val="8492A6"/>
                </a:solidFill>
                <a:effectLst/>
              </a:rPr>
            </a:br>
            <a:r>
              <a:rPr lang="en-US" sz="22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Your Task: </a:t>
            </a:r>
            <a:r>
              <a:rPr lang="en-US" sz="2200" b="0" i="0" dirty="0">
                <a:solidFill>
                  <a:srgbClr val="8492A6"/>
                </a:solidFill>
                <a:effectLst/>
              </a:rPr>
              <a:t>Identify users (potential bots) who have liked every single photo on the site, as this is not typically possible for a normal user.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APPROACH :-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8492A6"/>
                </a:solidFill>
              </a:rPr>
              <a:t>=&gt; So, for this task I want data from </a:t>
            </a:r>
            <a:r>
              <a:rPr lang="en-US" sz="2400" b="1" dirty="0">
                <a:solidFill>
                  <a:srgbClr val="8492A6"/>
                </a:solidFill>
              </a:rPr>
              <a:t>users </a:t>
            </a:r>
            <a:r>
              <a:rPr lang="en-US" sz="2400" dirty="0">
                <a:solidFill>
                  <a:srgbClr val="8492A6"/>
                </a:solidFill>
              </a:rPr>
              <a:t>table and </a:t>
            </a:r>
            <a:r>
              <a:rPr lang="en-US" sz="2400" b="1" dirty="0">
                <a:solidFill>
                  <a:srgbClr val="8492A6"/>
                </a:solidFill>
              </a:rPr>
              <a:t>likes</a:t>
            </a:r>
            <a:r>
              <a:rPr lang="en-US" sz="2400" dirty="0">
                <a:solidFill>
                  <a:srgbClr val="8492A6"/>
                </a:solidFill>
              </a:rPr>
              <a:t> table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Selecting user’s </a:t>
            </a:r>
            <a:r>
              <a:rPr lang="en-US" sz="2400" dirty="0" err="1">
                <a:solidFill>
                  <a:srgbClr val="8492A6"/>
                </a:solidFill>
              </a:rPr>
              <a:t>id,username</a:t>
            </a:r>
            <a:r>
              <a:rPr lang="en-US" sz="2400" dirty="0">
                <a:solidFill>
                  <a:srgbClr val="8492A6"/>
                </a:solidFill>
              </a:rPr>
              <a:t> and counting </a:t>
            </a:r>
            <a:r>
              <a:rPr lang="en-US" sz="2400" dirty="0" err="1">
                <a:solidFill>
                  <a:srgbClr val="8492A6"/>
                </a:solidFill>
              </a:rPr>
              <a:t>photo_id</a:t>
            </a:r>
            <a:r>
              <a:rPr lang="en-US" sz="2400" dirty="0">
                <a:solidFill>
                  <a:srgbClr val="8492A6"/>
                </a:solidFill>
              </a:rPr>
              <a:t> –where each users have liked  as </a:t>
            </a:r>
            <a:r>
              <a:rPr lang="en-US" sz="2400" dirty="0" err="1">
                <a:solidFill>
                  <a:srgbClr val="8492A6"/>
                </a:solidFill>
              </a:rPr>
              <a:t>no_of_posts_liked</a:t>
            </a:r>
            <a:r>
              <a:rPr lang="en-US" sz="2400" dirty="0">
                <a:solidFill>
                  <a:srgbClr val="8492A6"/>
                </a:solidFill>
              </a:rPr>
              <a:t> by joining likes and users table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Grouping by user’s id (as we have to calculate likes on post grouped by user)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Using having clause to identify the users who have liked each and every photos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For this, we should know how many posts are there-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8492A6"/>
                </a:solidFill>
              </a:rPr>
              <a:t> we can get this by using simple count(photos.id) from photos command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8492A6"/>
                </a:solidFill>
              </a:rPr>
              <a:t>Or by declaring total no. of post by  using SET command to declare variable and use that variable in having clause condition</a:t>
            </a: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So, in our data set there are total 257 posts, so the users whose </a:t>
            </a:r>
            <a:r>
              <a:rPr lang="en-US" sz="2400" dirty="0" err="1">
                <a:solidFill>
                  <a:srgbClr val="8492A6"/>
                </a:solidFill>
              </a:rPr>
              <a:t>no_of_posts_liked</a:t>
            </a:r>
            <a:r>
              <a:rPr lang="en-US" sz="2400" dirty="0">
                <a:solidFill>
                  <a:srgbClr val="8492A6"/>
                </a:solidFill>
              </a:rPr>
              <a:t> is 257 are the bots and fake accounts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5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3792" y="44624"/>
            <a:ext cx="10360501" cy="94992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Project Description :-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25860" y="1369644"/>
            <a:ext cx="10360501" cy="4736488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en-US" sz="2000" b="0" i="0" dirty="0">
                <a:solidFill>
                  <a:srgbClr val="8492A6"/>
                </a:solidFill>
                <a:effectLst/>
                <a:latin typeface="Bookman Old Style" panose="02050604050505020204" pitchFamily="18" charset="0"/>
              </a:rPr>
              <a:t>Imagine you're a data analyst working with the product team at Instagram.</a:t>
            </a:r>
          </a:p>
          <a:p>
            <a:pPr>
              <a:lnSpc>
                <a:spcPct val="170000"/>
              </a:lnSpc>
            </a:pPr>
            <a:r>
              <a:rPr lang="en-US" sz="2000" b="0" i="0" dirty="0">
                <a:solidFill>
                  <a:srgbClr val="8492A6"/>
                </a:solidFill>
                <a:effectLst/>
                <a:latin typeface="Bookman Old Style" panose="02050604050505020204" pitchFamily="18" charset="0"/>
              </a:rPr>
              <a:t> Your role involves analyzing user interactions and engagement with the Instagram app to provide valuable insights that can help the business grow.</a:t>
            </a:r>
          </a:p>
          <a:p>
            <a:pPr>
              <a:lnSpc>
                <a:spcPct val="170000"/>
              </a:lnSpc>
            </a:pPr>
            <a:r>
              <a:rPr lang="en-US" sz="2000" b="0" i="0" dirty="0">
                <a:solidFill>
                  <a:srgbClr val="8492A6"/>
                </a:solidFill>
                <a:effectLst/>
                <a:latin typeface="Bookman Old Style" panose="02050604050505020204" pitchFamily="18" charset="0"/>
              </a:rPr>
              <a:t>User analysis involves tracking how users engage with a digital product, such as a software application or a mobile app. The insights derived from this analysis can be used by various teams within the business. </a:t>
            </a:r>
          </a:p>
          <a:p>
            <a:pPr>
              <a:lnSpc>
                <a:spcPct val="170000"/>
              </a:lnSpc>
            </a:pPr>
            <a:r>
              <a:rPr lang="en-US" sz="2000" b="0" i="0" dirty="0">
                <a:solidFill>
                  <a:srgbClr val="8492A6"/>
                </a:solidFill>
                <a:effectLst/>
                <a:latin typeface="Bookman Old Style" panose="02050604050505020204" pitchFamily="18" charset="0"/>
              </a:rPr>
              <a:t>Your insights will help the product manager and the rest of the team make informed decisions about the future direction of the Instagram app.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9406780" y="1006958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2298496" y="4077072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77F27F-3F23-C4DA-F668-514057FA8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20593" r="33458" b="37396"/>
          <a:stretch/>
        </p:blipFill>
        <p:spPr>
          <a:xfrm>
            <a:off x="981844" y="167540"/>
            <a:ext cx="7151498" cy="3405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BD2E43-1A8D-1983-42B9-1FA131D5A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t="39498" r="40548" b="10832"/>
          <a:stretch/>
        </p:blipFill>
        <p:spPr>
          <a:xfrm>
            <a:off x="6202424" y="3102827"/>
            <a:ext cx="5832648" cy="372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1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E4E7BCA3-1FD4-5523-5581-CA8D239D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57" y="260648"/>
            <a:ext cx="10360501" cy="949920"/>
          </a:xfrm>
        </p:spPr>
        <p:txBody>
          <a:bodyPr/>
          <a:lstStyle/>
          <a:p>
            <a:r>
              <a:rPr lang="en-IN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Insights &amp; Results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:-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B7686-5D22-3E72-C6B0-D4AF4FEC3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051993" cy="446532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By doing this project, I have gained a very deep knowledge about SQL and SQL Workbench</a:t>
            </a:r>
          </a:p>
          <a:p>
            <a:r>
              <a:rPr lang="en-IN" dirty="0"/>
              <a:t>Now, I can feel confident about SQL</a:t>
            </a:r>
          </a:p>
          <a:p>
            <a:r>
              <a:rPr lang="en-IN" dirty="0"/>
              <a:t>Improved my problem solving skills</a:t>
            </a:r>
          </a:p>
          <a:p>
            <a:r>
              <a:rPr lang="en-IN" dirty="0"/>
              <a:t>I can get to know some real-life problems and requirements any company can provide and asks us to give them insights to take informed decisions</a:t>
            </a:r>
          </a:p>
          <a:p>
            <a:r>
              <a:rPr lang="en-IN" dirty="0"/>
              <a:t>I think it is little bit tricky project but definitely enhanced my analytical skills like how we can implement things which we are studying</a:t>
            </a:r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46140" y="980728"/>
            <a:ext cx="8938472" cy="276433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884" y="38327"/>
            <a:ext cx="10360501" cy="94992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Approach :-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41884" y="1412776"/>
            <a:ext cx="6048672" cy="4896544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1800" b="0" i="0" dirty="0">
                <a:solidFill>
                  <a:srgbClr val="8492A6"/>
                </a:solidFill>
                <a:effectLst/>
                <a:latin typeface="Bookman Old Style" panose="02050604050505020204" pitchFamily="18" charset="0"/>
              </a:rPr>
              <a:t>In this project, as </a:t>
            </a:r>
            <a:r>
              <a:rPr lang="en-US" sz="1800" dirty="0">
                <a:solidFill>
                  <a:srgbClr val="8492A6"/>
                </a:solidFill>
                <a:latin typeface="Bookman Old Style" panose="02050604050505020204" pitchFamily="18" charset="0"/>
              </a:rPr>
              <a:t>we are working with prod</a:t>
            </a:r>
            <a:r>
              <a:rPr lang="en-US" sz="1800" b="0" i="0" dirty="0">
                <a:solidFill>
                  <a:srgbClr val="8492A6"/>
                </a:solidFill>
                <a:effectLst/>
                <a:latin typeface="Bookman Old Style" panose="02050604050505020204" pitchFamily="18" charset="0"/>
              </a:rPr>
              <a:t>uct team </a:t>
            </a:r>
            <a:r>
              <a:rPr lang="en-US" sz="1800" dirty="0">
                <a:solidFill>
                  <a:srgbClr val="8492A6"/>
                </a:solidFill>
                <a:latin typeface="Bookman Old Style" panose="02050604050505020204" pitchFamily="18" charset="0"/>
              </a:rPr>
              <a:t>at Instagram.</a:t>
            </a:r>
          </a:p>
          <a:p>
            <a:pPr>
              <a:lnSpc>
                <a:spcPct val="170000"/>
              </a:lnSpc>
            </a:pPr>
            <a:r>
              <a:rPr lang="en-US" sz="1800" b="0" i="0" dirty="0">
                <a:solidFill>
                  <a:srgbClr val="8492A6"/>
                </a:solidFill>
                <a:effectLst/>
                <a:latin typeface="Bookman Old Style" panose="02050604050505020204" pitchFamily="18" charset="0"/>
              </a:rPr>
              <a:t>We have few tables </a:t>
            </a:r>
            <a:r>
              <a:rPr lang="en-US" sz="1800" dirty="0">
                <a:solidFill>
                  <a:srgbClr val="8492A6"/>
                </a:solidFill>
                <a:latin typeface="Bookman Old Style" panose="02050604050505020204" pitchFamily="18" charset="0"/>
              </a:rPr>
              <a:t>containing data relevant to the platform.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solidFill>
                  <a:srgbClr val="8492A6"/>
                </a:solidFill>
                <a:latin typeface="Bookman Old Style" panose="02050604050505020204" pitchFamily="18" charset="0"/>
              </a:rPr>
              <a:t>By these tables we can give insights to the marketing and product team to improve overall user experience.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99B8E5-79CE-F7F5-508F-CAD4E0B33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5617934"/>
              </p:ext>
            </p:extLst>
          </p:nvPr>
        </p:nvGraphicFramePr>
        <p:xfrm>
          <a:off x="6742484" y="1046219"/>
          <a:ext cx="6192688" cy="468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2">
            <a:extLst>
              <a:ext uri="{FF2B5EF4-FFF2-40B4-BE49-F238E27FC236}">
                <a16:creationId xmlns:a16="http://schemas.microsoft.com/office/drawing/2014/main" id="{F3D393A0-EA39-B530-C74C-91D06C4401ED}"/>
              </a:ext>
            </a:extLst>
          </p:cNvPr>
          <p:cNvSpPr txBox="1">
            <a:spLocks/>
          </p:cNvSpPr>
          <p:nvPr/>
        </p:nvSpPr>
        <p:spPr>
          <a:xfrm>
            <a:off x="9190756" y="5589240"/>
            <a:ext cx="1795875" cy="94992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Tables:</a:t>
            </a:r>
          </a:p>
        </p:txBody>
      </p:sp>
    </p:spTree>
    <p:extLst>
      <p:ext uri="{BB962C8B-B14F-4D97-AF65-F5344CB8AC3E}">
        <p14:creationId xmlns:p14="http://schemas.microsoft.com/office/powerpoint/2010/main" val="20727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1157" y="260648"/>
            <a:ext cx="10360501" cy="949920"/>
          </a:xfrm>
        </p:spPr>
        <p:txBody>
          <a:bodyPr/>
          <a:lstStyle/>
          <a:p>
            <a:r>
              <a:rPr lang="en-IN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Tech-Stack Used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:-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EACEF29-F21C-4EA8-B984-D19F7440B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421631"/>
            <a:ext cx="6191867" cy="3501008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65E33FCC-8F7B-0144-13CC-3B662DD05056}"/>
              </a:ext>
            </a:extLst>
          </p:cNvPr>
          <p:cNvSpPr txBox="1">
            <a:spLocks/>
          </p:cNvSpPr>
          <p:nvPr/>
        </p:nvSpPr>
        <p:spPr>
          <a:xfrm>
            <a:off x="1125860" y="2708920"/>
            <a:ext cx="6048672" cy="489654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000" dirty="0">
                <a:solidFill>
                  <a:srgbClr val="8492A6"/>
                </a:solidFill>
                <a:latin typeface="Bookman Old Style" panose="02050604050505020204" pitchFamily="18" charset="0"/>
              </a:rPr>
              <a:t>I used MySQL Workbench.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solidFill>
                  <a:srgbClr val="8492A6"/>
                </a:solidFill>
                <a:latin typeface="Bookman Old Style" panose="02050604050505020204" pitchFamily="18" charset="0"/>
              </a:rPr>
              <a:t>Version 8.0.34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solidFill>
                  <a:srgbClr val="8492A6"/>
                </a:solidFill>
                <a:latin typeface="Bookman Old Style" panose="02050604050505020204" pitchFamily="18" charset="0"/>
              </a:rPr>
              <a:t>Because it is very simple but effective tool to perform complex queries.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solidFill>
                  <a:srgbClr val="8492A6"/>
                </a:solidFill>
                <a:latin typeface="Bookman Old Style" panose="02050604050505020204" pitchFamily="18" charset="0"/>
              </a:rPr>
              <a:t>It has many features, it works as an IDE for SQL.</a:t>
            </a:r>
          </a:p>
        </p:txBody>
      </p:sp>
    </p:spTree>
    <p:extLst>
      <p:ext uri="{BB962C8B-B14F-4D97-AF65-F5344CB8AC3E}">
        <p14:creationId xmlns:p14="http://schemas.microsoft.com/office/powerpoint/2010/main" val="259892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972" y="2188449"/>
            <a:ext cx="8735325" cy="1243683"/>
          </a:xfrm>
        </p:spPr>
        <p:txBody>
          <a:bodyPr>
            <a:normAutofit/>
          </a:bodyPr>
          <a:lstStyle/>
          <a:p>
            <a:pPr algn="l"/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A) Marketing Analysis</a:t>
            </a:r>
          </a:p>
        </p:txBody>
      </p:sp>
    </p:spTree>
    <p:extLst>
      <p:ext uri="{BB962C8B-B14F-4D97-AF65-F5344CB8AC3E}">
        <p14:creationId xmlns:p14="http://schemas.microsoft.com/office/powerpoint/2010/main" val="29948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1844" y="404664"/>
            <a:ext cx="10657184" cy="6048672"/>
          </a:xfrm>
        </p:spPr>
        <p:txBody>
          <a:bodyPr>
            <a:normAutofit fontScale="92500"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1. Loyal User Reward:</a:t>
            </a: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 </a:t>
            </a:r>
            <a:r>
              <a:rPr lang="en-US" sz="2400" b="0" i="0" dirty="0">
                <a:solidFill>
                  <a:srgbClr val="8492A6"/>
                </a:solidFill>
                <a:effectLst/>
              </a:rPr>
              <a:t>The marketing team wants to reward the most loyal users, i.e., those who have been using the platform for the longest time.</a:t>
            </a:r>
          </a:p>
          <a:p>
            <a:pPr marL="0" indent="0" algn="l">
              <a:lnSpc>
                <a:spcPct val="100000"/>
              </a:lnSpc>
              <a:buNone/>
            </a:pPr>
            <a:br>
              <a:rPr lang="en-US" sz="2400" b="0" i="0" dirty="0">
                <a:solidFill>
                  <a:srgbClr val="8492A6"/>
                </a:solidFill>
                <a:effectLst/>
              </a:rPr>
            </a:br>
            <a:r>
              <a:rPr 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Your Task: </a:t>
            </a:r>
            <a:r>
              <a:rPr lang="en-US" sz="2400" b="0" i="0" dirty="0">
                <a:solidFill>
                  <a:srgbClr val="8492A6"/>
                </a:solidFill>
                <a:effectLst/>
              </a:rPr>
              <a:t>Identify the five oldest users on Instagram from the provided database.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APPROACH :-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8492A6"/>
                </a:solidFill>
              </a:rPr>
              <a:t>=&gt; So, for this task I want data from </a:t>
            </a:r>
            <a:r>
              <a:rPr lang="en-US" sz="2400" b="1" dirty="0">
                <a:solidFill>
                  <a:srgbClr val="8492A6"/>
                </a:solidFill>
              </a:rPr>
              <a:t>users</a:t>
            </a:r>
            <a:r>
              <a:rPr lang="en-US" sz="2400" dirty="0">
                <a:solidFill>
                  <a:srgbClr val="8492A6"/>
                </a:solidFill>
              </a:rPr>
              <a:t> table only (to know the details about the users)</a:t>
            </a:r>
          </a:p>
          <a:p>
            <a:pPr>
              <a:lnSpc>
                <a:spcPct val="100000"/>
              </a:lnSpc>
            </a:pPr>
            <a:r>
              <a:rPr lang="en-US" sz="2400" b="0" i="0" dirty="0">
                <a:solidFill>
                  <a:srgbClr val="8492A6"/>
                </a:solidFill>
                <a:effectLst/>
              </a:rPr>
              <a:t>Selecting the </a:t>
            </a:r>
            <a:r>
              <a:rPr lang="en-US" sz="2400" dirty="0">
                <a:solidFill>
                  <a:srgbClr val="8492A6"/>
                </a:solidFill>
              </a:rPr>
              <a:t>id, username and the time at which they created account from users table</a:t>
            </a:r>
          </a:p>
          <a:p>
            <a:pPr>
              <a:lnSpc>
                <a:spcPct val="100000"/>
              </a:lnSpc>
            </a:pPr>
            <a:r>
              <a:rPr lang="en-US" sz="2400" b="0" i="0" dirty="0">
                <a:solidFill>
                  <a:srgbClr val="8492A6"/>
                </a:solidFill>
                <a:effectLst/>
              </a:rPr>
              <a:t>And to get the oldest time I have used min() to get the list of oldest users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Grouping the table by id and ordering by oldest user column in descending order so that oldest users can stay at the top</a:t>
            </a:r>
          </a:p>
          <a:p>
            <a:pPr>
              <a:lnSpc>
                <a:spcPct val="100000"/>
              </a:lnSpc>
            </a:pPr>
            <a:r>
              <a:rPr lang="en-US" sz="2400" b="0" i="0" dirty="0">
                <a:solidFill>
                  <a:srgbClr val="8492A6"/>
                </a:solidFill>
                <a:effectLst/>
              </a:rPr>
              <a:t>Now, As we hav</a:t>
            </a:r>
            <a:r>
              <a:rPr lang="en-US" sz="2400" dirty="0">
                <a:solidFill>
                  <a:srgbClr val="8492A6"/>
                </a:solidFill>
              </a:rPr>
              <a:t>e to identify top 5 oldest users so we are limiting the table rows </a:t>
            </a:r>
            <a:r>
              <a:rPr lang="en-US" sz="2400" dirty="0" err="1">
                <a:solidFill>
                  <a:srgbClr val="8492A6"/>
                </a:solidFill>
              </a:rPr>
              <a:t>upto</a:t>
            </a:r>
            <a:r>
              <a:rPr lang="en-US" sz="2400" dirty="0">
                <a:solidFill>
                  <a:srgbClr val="8492A6"/>
                </a:solidFill>
              </a:rPr>
              <a:t> 5 rows</a:t>
            </a:r>
            <a:endParaRPr lang="en-US" sz="2400" b="0" i="0" dirty="0">
              <a:solidFill>
                <a:srgbClr val="8492A6"/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US" sz="2400" b="0" i="0" dirty="0">
              <a:solidFill>
                <a:srgbClr val="8492A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254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0116B9-D226-BCF6-6D08-FF5A075BE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4" t="13239" r="18110" b="32155"/>
          <a:stretch/>
        </p:blipFill>
        <p:spPr>
          <a:xfrm>
            <a:off x="981844" y="-35645"/>
            <a:ext cx="8607726" cy="4032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B0AE2-98EA-32B7-42A4-A2AC0E2C5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14291" r="18099" b="34246"/>
          <a:stretch/>
        </p:blipFill>
        <p:spPr>
          <a:xfrm>
            <a:off x="3591619" y="3041576"/>
            <a:ext cx="8645367" cy="38164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D3183F7-C260-0848-E661-348729E0C7D3}"/>
              </a:ext>
            </a:extLst>
          </p:cNvPr>
          <p:cNvSpPr txBox="1">
            <a:spLocks/>
          </p:cNvSpPr>
          <p:nvPr/>
        </p:nvSpPr>
        <p:spPr>
          <a:xfrm>
            <a:off x="9694812" y="1124744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C7C5D3-7CD7-EECC-FE19-4E05A0225C6F}"/>
              </a:ext>
            </a:extLst>
          </p:cNvPr>
          <p:cNvSpPr txBox="1">
            <a:spLocks/>
          </p:cNvSpPr>
          <p:nvPr/>
        </p:nvSpPr>
        <p:spPr>
          <a:xfrm>
            <a:off x="689194" y="5373216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1844" y="404664"/>
            <a:ext cx="10657184" cy="6048672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I</a:t>
            </a:r>
            <a:r>
              <a:rPr 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nactive User Engagement:</a:t>
            </a: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 </a:t>
            </a:r>
            <a:r>
              <a:rPr lang="en-US" sz="2400" b="0" i="0" dirty="0">
                <a:solidFill>
                  <a:srgbClr val="8492A6"/>
                </a:solidFill>
                <a:effectLst/>
              </a:rPr>
              <a:t>The team wants to encourage inactive users to start posting by sending them promotional emails.</a:t>
            </a:r>
          </a:p>
          <a:p>
            <a:pPr marL="0" indent="0" algn="l">
              <a:lnSpc>
                <a:spcPct val="100000"/>
              </a:lnSpc>
              <a:buNone/>
            </a:pPr>
            <a:br>
              <a:rPr lang="en-US" sz="2400" b="0" i="0" dirty="0">
                <a:solidFill>
                  <a:srgbClr val="8492A6"/>
                </a:solidFill>
                <a:effectLst/>
              </a:rPr>
            </a:br>
            <a:r>
              <a:rPr lang="en-US" sz="2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Your Task: </a:t>
            </a:r>
            <a:r>
              <a:rPr lang="en-US" sz="2400" b="0" i="0" dirty="0">
                <a:solidFill>
                  <a:srgbClr val="8492A6"/>
                </a:solidFill>
                <a:effectLst/>
              </a:rPr>
              <a:t>Identify users who have never posted a single photo on Instagram.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APPROACH :-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8492A6"/>
                </a:solidFill>
              </a:rPr>
              <a:t>=&gt; So, for this task I want data from </a:t>
            </a:r>
            <a:r>
              <a:rPr lang="en-US" sz="2400" b="1" dirty="0">
                <a:solidFill>
                  <a:srgbClr val="8492A6"/>
                </a:solidFill>
              </a:rPr>
              <a:t>users</a:t>
            </a:r>
            <a:r>
              <a:rPr lang="en-US" sz="2400" dirty="0">
                <a:solidFill>
                  <a:srgbClr val="8492A6"/>
                </a:solidFill>
              </a:rPr>
              <a:t> table (to know the details about the users) and </a:t>
            </a:r>
            <a:r>
              <a:rPr lang="en-US" sz="2400" b="1" dirty="0">
                <a:solidFill>
                  <a:srgbClr val="8492A6"/>
                </a:solidFill>
              </a:rPr>
              <a:t>photos </a:t>
            </a:r>
            <a:r>
              <a:rPr lang="en-US" sz="2400" dirty="0">
                <a:solidFill>
                  <a:srgbClr val="8492A6"/>
                </a:solidFill>
              </a:rPr>
              <a:t>table</a:t>
            </a:r>
            <a:r>
              <a:rPr lang="en-US" sz="2400" b="1" dirty="0">
                <a:solidFill>
                  <a:srgbClr val="8492A6"/>
                </a:solidFill>
              </a:rPr>
              <a:t> </a:t>
            </a:r>
            <a:r>
              <a:rPr lang="en-US" sz="2400" dirty="0">
                <a:solidFill>
                  <a:srgbClr val="8492A6"/>
                </a:solidFill>
              </a:rPr>
              <a:t>(to know that they have posted a photo or not)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Subquery - Firstly, selecting the users who have posted photo(s) on the platform by joining users and photos table</a:t>
            </a:r>
          </a:p>
          <a:p>
            <a:pPr>
              <a:lnSpc>
                <a:spcPct val="100000"/>
              </a:lnSpc>
            </a:pPr>
            <a:r>
              <a:rPr lang="en-US" sz="2400" b="0" i="0" dirty="0">
                <a:solidFill>
                  <a:srgbClr val="8492A6"/>
                </a:solidFill>
                <a:effectLst/>
              </a:rPr>
              <a:t>Then, Selecting all the distinct </a:t>
            </a:r>
            <a:r>
              <a:rPr lang="en-US" sz="2400" dirty="0">
                <a:solidFill>
                  <a:srgbClr val="8492A6"/>
                </a:solidFill>
              </a:rPr>
              <a:t>id, username from users table where id is not present in previous table that is subquery by using NOT IN operator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8492A6"/>
                </a:solidFill>
              </a:rPr>
              <a:t>So, we got 26 rows that means 26 users are inactive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0" i="0" dirty="0">
              <a:solidFill>
                <a:srgbClr val="8492A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700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15B18-F894-5EB9-34CD-CB8641AC2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14291" r="19871" b="42648"/>
          <a:stretch/>
        </p:blipFill>
        <p:spPr>
          <a:xfrm>
            <a:off x="837828" y="0"/>
            <a:ext cx="7704857" cy="295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BE38C-2B21-8E53-6541-2EA0576963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13242" r="18099" b="6939"/>
          <a:stretch/>
        </p:blipFill>
        <p:spPr>
          <a:xfrm>
            <a:off x="4267944" y="1385391"/>
            <a:ext cx="7920881" cy="54726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9262764" y="332656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1501269" y="4005064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</p:spTree>
    <p:extLst>
      <p:ext uri="{BB962C8B-B14F-4D97-AF65-F5344CB8AC3E}">
        <p14:creationId xmlns:p14="http://schemas.microsoft.com/office/powerpoint/2010/main" val="14695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173</TotalTime>
  <Words>1705</Words>
  <Application>Microsoft Office PowerPoint</Application>
  <PresentationFormat>Custom</PresentationFormat>
  <Paragraphs>123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Aharoni</vt:lpstr>
      <vt:lpstr>Arial</vt:lpstr>
      <vt:lpstr>Bookman Old Style</vt:lpstr>
      <vt:lpstr>Calibri</vt:lpstr>
      <vt:lpstr>Tech 16x9</vt:lpstr>
      <vt:lpstr>Instagram User Analytics</vt:lpstr>
      <vt:lpstr>Project Description :-</vt:lpstr>
      <vt:lpstr>Approach :-</vt:lpstr>
      <vt:lpstr>Tech-Stack Used:-</vt:lpstr>
      <vt:lpstr>A) Marketing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B) Investor Metrics</vt:lpstr>
      <vt:lpstr>PowerPoint Presentation</vt:lpstr>
      <vt:lpstr>PowerPoint Presentation</vt:lpstr>
      <vt:lpstr>PowerPoint Presentation</vt:lpstr>
      <vt:lpstr>PowerPoint Presentation</vt:lpstr>
      <vt:lpstr>Insights &amp; Results :-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 User Analytics</dc:title>
  <dc:creator>Kanchan Soni</dc:creator>
  <cp:lastModifiedBy>Kanchan Soni</cp:lastModifiedBy>
  <cp:revision>1</cp:revision>
  <dcterms:created xsi:type="dcterms:W3CDTF">2023-10-03T18:23:19Z</dcterms:created>
  <dcterms:modified xsi:type="dcterms:W3CDTF">2023-10-03T21:17:54Z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